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Lst>
  <p:notesMasterIdLst>
    <p:notesMasterId r:id="rId8"/>
  </p:notesMasterIdLst>
  <p:handoutMasterIdLst>
    <p:handoutMasterId r:id="rId49"/>
  </p:handoutMasterIdLst>
  <p:sldIdLst>
    <p:sldId id="699" r:id="rId7"/>
    <p:sldId id="701" r:id="rId9"/>
    <p:sldId id="702" r:id="rId10"/>
    <p:sldId id="711" r:id="rId11"/>
    <p:sldId id="747" r:id="rId12"/>
    <p:sldId id="748" r:id="rId13"/>
    <p:sldId id="703" r:id="rId14"/>
    <p:sldId id="710" r:id="rId15"/>
    <p:sldId id="749" r:id="rId16"/>
    <p:sldId id="750" r:id="rId17"/>
    <p:sldId id="751" r:id="rId18"/>
    <p:sldId id="755" r:id="rId19"/>
    <p:sldId id="752" r:id="rId20"/>
    <p:sldId id="753" r:id="rId21"/>
    <p:sldId id="754" r:id="rId22"/>
    <p:sldId id="756" r:id="rId23"/>
    <p:sldId id="785" r:id="rId24"/>
    <p:sldId id="786" r:id="rId25"/>
    <p:sldId id="787" r:id="rId26"/>
    <p:sldId id="789" r:id="rId27"/>
    <p:sldId id="788" r:id="rId28"/>
    <p:sldId id="790" r:id="rId29"/>
    <p:sldId id="791" r:id="rId30"/>
    <p:sldId id="792" r:id="rId31"/>
    <p:sldId id="793" r:id="rId32"/>
    <p:sldId id="794" r:id="rId33"/>
    <p:sldId id="795" r:id="rId34"/>
    <p:sldId id="796" r:id="rId35"/>
    <p:sldId id="797" r:id="rId36"/>
    <p:sldId id="798" r:id="rId37"/>
    <p:sldId id="800" r:id="rId38"/>
    <p:sldId id="801" r:id="rId39"/>
    <p:sldId id="802" r:id="rId40"/>
    <p:sldId id="803" r:id="rId41"/>
    <p:sldId id="804" r:id="rId42"/>
    <p:sldId id="805" r:id="rId43"/>
    <p:sldId id="806" r:id="rId44"/>
    <p:sldId id="807" r:id="rId45"/>
    <p:sldId id="808" r:id="rId46"/>
    <p:sldId id="809" r:id="rId47"/>
    <p:sldId id="811" r:id="rId48"/>
  </p:sldIdLst>
  <p:sldSz cx="9144000" cy="5143500" type="screen16x9"/>
  <p:notesSz cx="6858000" cy="9144000"/>
  <p:custDataLst>
    <p:tags r:id="rId54"/>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628"/>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4" Type="http://schemas.openxmlformats.org/officeDocument/2006/relationships/tags" Target="tags/tag129.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4.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8"/>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tags" Target="../tags/tag12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8.xm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5.png"/><Relationship Id="rId1" Type="http://schemas.openxmlformats.org/officeDocument/2006/relationships/tags" Target="../tags/tag12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6.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32.png"/><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8.png"/><Relationship Id="rId1"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9.xml"/><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5.png"/><Relationship Id="rId3" Type="http://schemas.openxmlformats.org/officeDocument/2006/relationships/tags" Target="../tags/tag126.xml"/><Relationship Id="rId2" Type="http://schemas.openxmlformats.org/officeDocument/2006/relationships/image" Target="../media/image4.png"/><Relationship Id="rId1" Type="http://schemas.openxmlformats.org/officeDocument/2006/relationships/tags" Target="../tags/tag1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教务管理（管理员权限）</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校友邦实习实训平台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9070" y="483235"/>
            <a:ext cx="8722995" cy="425132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7" name="文本框 6"/>
          <p:cNvSpPr txBox="1"/>
          <p:nvPr/>
        </p:nvSpPr>
        <p:spPr>
          <a:xfrm>
            <a:off x="5868035" y="1203324"/>
            <a:ext cx="2465705" cy="337185"/>
          </a:xfrm>
          <a:prstGeom prst="rect">
            <a:avLst/>
          </a:prstGeom>
          <a:noFill/>
          <a:effectLst>
            <a:outerShdw blurRad="50800" dist="50800" dir="180000" algn="ctr" rotWithShape="0">
              <a:srgbClr val="000000">
                <a:alpha val="43000"/>
              </a:srgbClr>
            </a:outerShd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修改个人资料或角色切换</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308215" y="813435"/>
            <a:ext cx="149225" cy="3181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0555" y="812800"/>
            <a:ext cx="549910" cy="3922395"/>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 name="文本框 4"/>
          <p:cNvSpPr txBox="1"/>
          <p:nvPr/>
        </p:nvSpPr>
        <p:spPr>
          <a:xfrm>
            <a:off x="827403" y="249936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60020" y="812800"/>
            <a:ext cx="469900" cy="392176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9" name="文本框 8"/>
          <p:cNvSpPr txBox="1"/>
          <p:nvPr/>
        </p:nvSpPr>
        <p:spPr>
          <a:xfrm>
            <a:off x="899156" y="483231"/>
            <a:ext cx="13785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2987675" y="1491615"/>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293495" y="812800"/>
            <a:ext cx="7596505" cy="3922395"/>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cxnSp>
        <p:nvCxnSpPr>
          <p:cNvPr id="13" name="直接箭头连接符 12"/>
          <p:cNvCxnSpPr/>
          <p:nvPr/>
        </p:nvCxnSpPr>
        <p:spPr>
          <a:xfrm flipH="1">
            <a:off x="630555" y="812800"/>
            <a:ext cx="300990" cy="2914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277995" y="2427605"/>
            <a:ext cx="1553845" cy="2670810"/>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微信小程序</a:t>
            </a:r>
            <a:endParaRPr lang="zh-CN" altLang="en-US"/>
          </a:p>
        </p:txBody>
      </p:sp>
      <p:sp>
        <p:nvSpPr>
          <p:cNvPr id="3" name="文本框 2"/>
          <p:cNvSpPr txBox="1"/>
          <p:nvPr/>
        </p:nvSpPr>
        <p:spPr>
          <a:xfrm>
            <a:off x="0" y="533400"/>
            <a:ext cx="3950335" cy="142049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微信扫描下方二维码关注校友邦教师端公众号</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点击实践管理</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工作台</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336415" y="342900"/>
            <a:ext cx="4671695" cy="206057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输入学校、账号、密码进行登录或使用验证码登录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5" name="图片 4"/>
          <p:cNvPicPr>
            <a:picLocks noChangeAspect="1"/>
          </p:cNvPicPr>
          <p:nvPr>
            <p:custDataLst>
              <p:tags r:id="rId2"/>
            </p:custDataLst>
          </p:nvPr>
        </p:nvPicPr>
        <p:blipFill>
          <a:blip r:embed="rId3"/>
          <a:stretch>
            <a:fillRect/>
          </a:stretch>
        </p:blipFill>
        <p:spPr>
          <a:xfrm>
            <a:off x="179705" y="1923415"/>
            <a:ext cx="1818005" cy="1818005"/>
          </a:xfrm>
          <a:prstGeom prst="rect">
            <a:avLst/>
          </a:prstGeom>
          <a:ln>
            <a:noFill/>
          </a:ln>
        </p:spPr>
      </p:pic>
      <p:pic>
        <p:nvPicPr>
          <p:cNvPr id="6" name="图片 5"/>
          <p:cNvPicPr>
            <a:picLocks noChangeAspect="1"/>
          </p:cNvPicPr>
          <p:nvPr/>
        </p:nvPicPr>
        <p:blipFill>
          <a:blip r:embed="rId4"/>
          <a:stretch>
            <a:fillRect/>
          </a:stretch>
        </p:blipFill>
        <p:spPr>
          <a:xfrm>
            <a:off x="2139950" y="1912620"/>
            <a:ext cx="1896110" cy="1829435"/>
          </a:xfrm>
          <a:prstGeom prst="rect">
            <a:avLst/>
          </a:prstGeom>
          <a:ln>
            <a:noFill/>
          </a:ln>
        </p:spPr>
      </p:pic>
      <p:pic>
        <p:nvPicPr>
          <p:cNvPr id="9" name="图片 8"/>
          <p:cNvPicPr>
            <a:picLocks noChangeAspect="1"/>
          </p:cNvPicPr>
          <p:nvPr/>
        </p:nvPicPr>
        <p:blipFill>
          <a:blip r:embed="rId5"/>
          <a:stretch>
            <a:fillRect/>
          </a:stretch>
        </p:blipFill>
        <p:spPr>
          <a:xfrm>
            <a:off x="7524115" y="2427605"/>
            <a:ext cx="1486535" cy="2108835"/>
          </a:xfrm>
          <a:prstGeom prst="rect">
            <a:avLst/>
          </a:prstGeom>
        </p:spPr>
      </p:pic>
      <p:pic>
        <p:nvPicPr>
          <p:cNvPr id="10" name="图片 9"/>
          <p:cNvPicPr>
            <a:picLocks noChangeAspect="1"/>
          </p:cNvPicPr>
          <p:nvPr/>
        </p:nvPicPr>
        <p:blipFill>
          <a:blip r:embed="rId6"/>
          <a:stretch>
            <a:fillRect/>
          </a:stretch>
        </p:blipFill>
        <p:spPr>
          <a:xfrm>
            <a:off x="5940425" y="2427605"/>
            <a:ext cx="1457325" cy="2594610"/>
          </a:xfrm>
          <a:prstGeom prst="rect">
            <a:avLst/>
          </a:prstGeom>
        </p:spPr>
      </p:pic>
      <p:sp>
        <p:nvSpPr>
          <p:cNvPr id="11" name="文本框 10"/>
          <p:cNvSpPr txBox="1"/>
          <p:nvPr/>
        </p:nvSpPr>
        <p:spPr>
          <a:xfrm>
            <a:off x="4356100" y="4371340"/>
            <a:ext cx="15449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账号密码登录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6083935" y="437134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验证码登录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7658735" y="437134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修改密码</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03</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教务管理电脑网页操作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教务管理电脑网页端的操作说明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1.</a:t>
            </a:r>
            <a:r>
              <a:rPr lang="zh-CN" altLang="en-US">
                <a:sym typeface="+mn-ea"/>
              </a:rPr>
              <a:t>导入基础信息</a:t>
            </a:r>
            <a:endParaRPr lang="zh-CN" altLang="en-US">
              <a:sym typeface="+mn-ea"/>
            </a:endParaRPr>
          </a:p>
        </p:txBody>
      </p:sp>
      <p:sp>
        <p:nvSpPr>
          <p:cNvPr id="4" name="文本框 3"/>
          <p:cNvSpPr txBox="1"/>
          <p:nvPr/>
        </p:nvSpPr>
        <p:spPr>
          <a:xfrm>
            <a:off x="1299528" y="731838"/>
            <a:ext cx="6543675" cy="226885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导入基础信息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基础信息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点击相应功能菜单按钮，进入相应基础信息功能模块</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点击新增（或批量导入）按钮，新增相关信息</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上传信息，导入成功</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1.1 </a:t>
            </a:r>
            <a:r>
              <a:rPr lang="zh-CN" altLang="en-US">
                <a:sym typeface="+mn-ea"/>
              </a:rPr>
              <a:t>导入基础信息</a:t>
            </a:r>
            <a:r>
              <a:rPr lang="en-US" altLang="zh-CN">
                <a:sym typeface="+mn-ea"/>
              </a:rPr>
              <a:t>-</a:t>
            </a:r>
            <a:r>
              <a:rPr lang="zh-CN" altLang="en-US">
                <a:sym typeface="+mn-ea"/>
              </a:rPr>
              <a:t>院系信息</a:t>
            </a:r>
            <a:endParaRPr lang="zh-CN" altLang="en-US">
              <a:sym typeface="+mn-ea"/>
            </a:endParaRPr>
          </a:p>
        </p:txBody>
      </p:sp>
      <p:pic>
        <p:nvPicPr>
          <p:cNvPr id="3" name="图片 2"/>
          <p:cNvPicPr>
            <a:picLocks noChangeAspect="1"/>
          </p:cNvPicPr>
          <p:nvPr/>
        </p:nvPicPr>
        <p:blipFill>
          <a:blip r:embed="rId1"/>
          <a:stretch>
            <a:fillRect/>
          </a:stretch>
        </p:blipFill>
        <p:spPr>
          <a:xfrm>
            <a:off x="395605" y="771525"/>
            <a:ext cx="8385175" cy="3529965"/>
          </a:xfrm>
          <a:prstGeom prst="rect">
            <a:avLst/>
          </a:prstGeom>
        </p:spPr>
      </p:pic>
      <p:cxnSp>
        <p:nvCxnSpPr>
          <p:cNvPr id="7" name="直接箭头连接符 6"/>
          <p:cNvCxnSpPr/>
          <p:nvPr/>
        </p:nvCxnSpPr>
        <p:spPr>
          <a:xfrm flipH="1" flipV="1">
            <a:off x="685800" y="1883410"/>
            <a:ext cx="141605" cy="25654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5800" y="224345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1115060" y="987425"/>
            <a:ext cx="287020"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985" y="843280"/>
            <a:ext cx="28644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1908175" y="1651635"/>
            <a:ext cx="287020" cy="2000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835785" y="185166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4139565" y="2571750"/>
            <a:ext cx="240665"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80665" y="2931795"/>
            <a:ext cx="2937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输入相关内容，确认新增</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715" y="791845"/>
            <a:ext cx="8522970" cy="3594735"/>
          </a:xfrm>
          <a:prstGeom prst="rect">
            <a:avLst/>
          </a:prstGeom>
        </p:spPr>
      </p:pic>
      <p:sp>
        <p:nvSpPr>
          <p:cNvPr id="2" name="标题 1"/>
          <p:cNvSpPr>
            <a:spLocks noGrp="1"/>
          </p:cNvSpPr>
          <p:nvPr>
            <p:ph type="ctrTitle"/>
          </p:nvPr>
        </p:nvSpPr>
        <p:spPr/>
        <p:txBody>
          <a:bodyPr/>
          <a:p>
            <a:r>
              <a:rPr lang="en-US" altLang="zh-CN">
                <a:sym typeface="+mn-ea"/>
              </a:rPr>
              <a:t>1.2 </a:t>
            </a:r>
            <a:r>
              <a:rPr lang="zh-CN" altLang="en-US">
                <a:sym typeface="+mn-ea"/>
              </a:rPr>
              <a:t>导入基础信息</a:t>
            </a:r>
            <a:r>
              <a:rPr lang="en-US" altLang="zh-CN">
                <a:sym typeface="+mn-ea"/>
              </a:rPr>
              <a:t>-</a:t>
            </a:r>
            <a:r>
              <a:rPr lang="zh-CN" altLang="en-US">
                <a:sym typeface="+mn-ea"/>
              </a:rPr>
              <a:t>专业信息</a:t>
            </a:r>
            <a:endParaRPr lang="zh-CN" altLang="en-US">
              <a:sym typeface="+mn-ea"/>
            </a:endParaRPr>
          </a:p>
        </p:txBody>
      </p:sp>
      <p:cxnSp>
        <p:nvCxnSpPr>
          <p:cNvPr id="7" name="直接箭头连接符 6"/>
          <p:cNvCxnSpPr/>
          <p:nvPr/>
        </p:nvCxnSpPr>
        <p:spPr>
          <a:xfrm flipH="1" flipV="1">
            <a:off x="570230" y="1635760"/>
            <a:ext cx="184785"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11505" y="2211705"/>
            <a:ext cx="21856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043305" y="1131570"/>
            <a:ext cx="215900" cy="360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44880" y="1606550"/>
            <a:ext cx="27533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院（系）专业信息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627630" y="1203325"/>
            <a:ext cx="1728470" cy="5041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572000" y="160655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a:off x="6660515" y="1851660"/>
            <a:ext cx="1439545" cy="4318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259080" y="685165"/>
            <a:ext cx="8588375" cy="3690620"/>
          </a:xfrm>
          <a:prstGeom prst="rect">
            <a:avLst/>
          </a:prstGeom>
        </p:spPr>
      </p:pic>
      <p:sp>
        <p:nvSpPr>
          <p:cNvPr id="2" name="标题 1"/>
          <p:cNvSpPr>
            <a:spLocks noGrp="1"/>
          </p:cNvSpPr>
          <p:nvPr>
            <p:ph type="ctrTitle"/>
          </p:nvPr>
        </p:nvSpPr>
        <p:spPr/>
        <p:txBody>
          <a:bodyPr/>
          <a:p>
            <a:r>
              <a:rPr lang="en-US" altLang="zh-CN">
                <a:sym typeface="+mn-ea"/>
              </a:rPr>
              <a:t>1.3 </a:t>
            </a:r>
            <a:r>
              <a:rPr lang="zh-CN" altLang="en-US">
                <a:sym typeface="+mn-ea"/>
              </a:rPr>
              <a:t>导入基础信息</a:t>
            </a:r>
            <a:r>
              <a:rPr lang="en-US" altLang="zh-CN">
                <a:sym typeface="+mn-ea"/>
              </a:rPr>
              <a:t>-</a:t>
            </a:r>
            <a:r>
              <a:rPr lang="zh-CN" altLang="en-US">
                <a:sym typeface="+mn-ea"/>
              </a:rPr>
              <a:t>班级信息</a:t>
            </a:r>
            <a:endParaRPr lang="zh-CN" altLang="en-US">
              <a:sym typeface="+mn-ea"/>
            </a:endParaRPr>
          </a:p>
        </p:txBody>
      </p:sp>
      <p:cxnSp>
        <p:nvCxnSpPr>
          <p:cNvPr id="7" name="直接箭头连接符 6"/>
          <p:cNvCxnSpPr/>
          <p:nvPr/>
        </p:nvCxnSpPr>
        <p:spPr>
          <a:xfrm flipH="1" flipV="1">
            <a:off x="560070" y="1707515"/>
            <a:ext cx="184150" cy="2813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3260" y="2211705"/>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971550" y="1377315"/>
            <a:ext cx="360045" cy="3302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391285" y="165163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班级信息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1907540" y="1149985"/>
            <a:ext cx="402590" cy="2457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339340" y="104013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080" y="636905"/>
            <a:ext cx="8568055" cy="4136390"/>
          </a:xfrm>
          <a:prstGeom prst="rect">
            <a:avLst/>
          </a:prstGeom>
        </p:spPr>
      </p:pic>
      <p:sp>
        <p:nvSpPr>
          <p:cNvPr id="2" name="标题 1"/>
          <p:cNvSpPr>
            <a:spLocks noGrp="1"/>
          </p:cNvSpPr>
          <p:nvPr>
            <p:ph type="ctrTitle"/>
          </p:nvPr>
        </p:nvSpPr>
        <p:spPr/>
        <p:txBody>
          <a:bodyPr/>
          <a:p>
            <a:r>
              <a:rPr lang="en-US" altLang="zh-CN">
                <a:sym typeface="+mn-ea"/>
              </a:rPr>
              <a:t>1.4 </a:t>
            </a:r>
            <a:r>
              <a:rPr lang="zh-CN" altLang="en-US">
                <a:sym typeface="+mn-ea"/>
              </a:rPr>
              <a:t>导入基础信息</a:t>
            </a:r>
            <a:r>
              <a:rPr lang="en-US" altLang="zh-CN">
                <a:sym typeface="+mn-ea"/>
              </a:rPr>
              <a:t>-</a:t>
            </a:r>
            <a:r>
              <a:rPr lang="zh-CN" altLang="en-US">
                <a:sym typeface="+mn-ea"/>
              </a:rPr>
              <a:t>学生</a:t>
            </a:r>
            <a:r>
              <a:rPr lang="zh-CN" altLang="en-US">
                <a:sym typeface="+mn-ea"/>
              </a:rPr>
              <a:t>信息</a:t>
            </a:r>
            <a:endParaRPr lang="zh-CN" altLang="en-US">
              <a:sym typeface="+mn-ea"/>
            </a:endParaRPr>
          </a:p>
        </p:txBody>
      </p:sp>
      <p:cxnSp>
        <p:nvCxnSpPr>
          <p:cNvPr id="7" name="直接箭头连接符 6"/>
          <p:cNvCxnSpPr/>
          <p:nvPr/>
        </p:nvCxnSpPr>
        <p:spPr>
          <a:xfrm flipH="1">
            <a:off x="539750" y="1203325"/>
            <a:ext cx="3600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99795" y="91567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143635" y="1595755"/>
            <a:ext cx="259715" cy="2559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87450" y="193294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学生信息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1979295" y="1491615"/>
            <a:ext cx="431800" cy="2101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483485" y="1491615"/>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V="1">
            <a:off x="8171815" y="2463800"/>
            <a:ext cx="1441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28080" y="2679700"/>
            <a:ext cx="218122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编辑、学籍异动等操作</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58140" y="690245"/>
            <a:ext cx="8290560" cy="3943350"/>
          </a:xfrm>
          <a:prstGeom prst="rect">
            <a:avLst/>
          </a:prstGeom>
        </p:spPr>
      </p:pic>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cxnSp>
        <p:nvCxnSpPr>
          <p:cNvPr id="7" name="直接箭头连接符 6"/>
          <p:cNvCxnSpPr/>
          <p:nvPr/>
        </p:nvCxnSpPr>
        <p:spPr>
          <a:xfrm flipH="1">
            <a:off x="565785" y="1203325"/>
            <a:ext cx="261620" cy="252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27405" y="91567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1052195" y="1517015"/>
            <a:ext cx="207010" cy="3346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187450" y="192341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H="1">
            <a:off x="2051685" y="1275715"/>
            <a:ext cx="431800" cy="1562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555240" y="117983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1.5 </a:t>
            </a:r>
            <a:r>
              <a:rPr lang="zh-CN" altLang="en-US">
                <a:sym typeface="+mn-ea"/>
              </a:rPr>
              <a:t>导入基础信息</a:t>
            </a:r>
            <a:r>
              <a:rPr lang="en-US" altLang="zh-CN">
                <a:sym typeface="+mn-ea"/>
              </a:rPr>
              <a:t>-</a:t>
            </a:r>
            <a:r>
              <a:rPr lang="zh-CN" altLang="en-US">
                <a:sym typeface="+mn-ea"/>
              </a:rPr>
              <a:t>教师</a:t>
            </a:r>
            <a:r>
              <a:rPr lang="zh-CN" altLang="en-US">
                <a:sym typeface="+mn-ea"/>
              </a:rPr>
              <a:t>信息</a:t>
            </a:r>
            <a:endParaRPr lang="zh-CN" altLang="en-US">
              <a:sym typeface="+mn-ea"/>
            </a:endParaRPr>
          </a:p>
        </p:txBody>
      </p:sp>
      <p:pic>
        <p:nvPicPr>
          <p:cNvPr id="3" name="图片 2"/>
          <p:cNvPicPr>
            <a:picLocks noChangeAspect="1"/>
          </p:cNvPicPr>
          <p:nvPr/>
        </p:nvPicPr>
        <p:blipFill>
          <a:blip r:embed="rId1"/>
          <a:stretch>
            <a:fillRect/>
          </a:stretch>
        </p:blipFill>
        <p:spPr>
          <a:xfrm>
            <a:off x="1280160" y="800100"/>
            <a:ext cx="6583680" cy="3543300"/>
          </a:xfrm>
          <a:prstGeom prst="rect">
            <a:avLst/>
          </a:prstGeom>
        </p:spPr>
      </p:pic>
      <p:cxnSp>
        <p:nvCxnSpPr>
          <p:cNvPr id="14" name="直接箭头连接符 13"/>
          <p:cNvCxnSpPr/>
          <p:nvPr/>
        </p:nvCxnSpPr>
        <p:spPr>
          <a:xfrm flipH="1" flipV="1">
            <a:off x="3420110" y="4227830"/>
            <a:ext cx="287655" cy="1276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641725" y="1515110"/>
            <a:ext cx="2536190"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带</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号为必填项，手机和邮箱至少填一项，建议使用手机号</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3780155" y="4227830"/>
            <a:ext cx="306641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提交并发送账号密码</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363980" y="1133475"/>
            <a:ext cx="7399973" cy="3068003"/>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22" name="矩形 121"/>
          <p:cNvSpPr/>
          <p:nvPr/>
        </p:nvSpPr>
        <p:spPr>
          <a:xfrm>
            <a:off x="-1745153" y="-922362"/>
            <a:ext cx="1279706" cy="504321"/>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字魂105号-简雅黑" panose="00000500000000000000" pitchFamily="2" charset="-122"/>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8" name="矩形 7"/>
          <p:cNvSpPr/>
          <p:nvPr/>
        </p:nvSpPr>
        <p:spPr>
          <a:xfrm>
            <a:off x="2924810" y="2228850"/>
            <a:ext cx="243903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校友邦平台角色介绍和整体流程概述</a:t>
            </a:r>
            <a:endParaRPr lang="zh-CN" sz="1050" kern="0" dirty="0">
              <a:solidFill>
                <a:schemeClr val="bg1">
                  <a:lumMod val="50000"/>
                </a:schemeClr>
              </a:solidFill>
              <a:sym typeface="+mn-ea"/>
            </a:endParaRPr>
          </a:p>
        </p:txBody>
      </p:sp>
      <p:sp>
        <p:nvSpPr>
          <p:cNvPr id="12" name="矩形 11"/>
          <p:cNvSpPr/>
          <p:nvPr/>
        </p:nvSpPr>
        <p:spPr>
          <a:xfrm>
            <a:off x="2890520" y="1929765"/>
            <a:ext cx="206502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平台角色和流程概述</a:t>
            </a:r>
            <a:endParaRPr lang="zh-CN" sz="1500" kern="0" dirty="0">
              <a:solidFill>
                <a:schemeClr val="tx1"/>
              </a:solidFill>
              <a:sym typeface="+mn-ea"/>
            </a:endParaRPr>
          </a:p>
        </p:txBody>
      </p:sp>
      <p:sp>
        <p:nvSpPr>
          <p:cNvPr id="6" name="矩形 5"/>
          <p:cNvSpPr/>
          <p:nvPr/>
        </p:nvSpPr>
        <p:spPr>
          <a:xfrm>
            <a:off x="2224723" y="1863090"/>
            <a:ext cx="69024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01</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2" name="矩形 71"/>
          <p:cNvSpPr/>
          <p:nvPr/>
        </p:nvSpPr>
        <p:spPr>
          <a:xfrm>
            <a:off x="2924651" y="3181826"/>
            <a:ext cx="2198370"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教务管理电脑网页端的操作说明</a:t>
            </a:r>
            <a:endParaRPr lang="zh-CN" sz="1050" kern="0" dirty="0">
              <a:solidFill>
                <a:schemeClr val="bg1">
                  <a:lumMod val="50000"/>
                </a:schemeClr>
              </a:solidFill>
              <a:sym typeface="+mn-ea"/>
            </a:endParaRPr>
          </a:p>
        </p:txBody>
      </p:sp>
      <p:sp>
        <p:nvSpPr>
          <p:cNvPr id="73" name="矩形 72"/>
          <p:cNvSpPr/>
          <p:nvPr/>
        </p:nvSpPr>
        <p:spPr>
          <a:xfrm>
            <a:off x="2890520" y="2900045"/>
            <a:ext cx="213106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教务管理电脑网页操作</a:t>
            </a:r>
            <a:endParaRPr lang="zh-CN" sz="1500" kern="0" dirty="0">
              <a:solidFill>
                <a:schemeClr val="tx1"/>
              </a:solidFill>
              <a:sym typeface="+mn-ea"/>
            </a:endParaRPr>
          </a:p>
        </p:txBody>
      </p:sp>
      <p:sp>
        <p:nvSpPr>
          <p:cNvPr id="70" name="矩形 69"/>
          <p:cNvSpPr/>
          <p:nvPr/>
        </p:nvSpPr>
        <p:spPr>
          <a:xfrm>
            <a:off x="2204244" y="2832735"/>
            <a:ext cx="74358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03</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7" name="矩形 76"/>
          <p:cNvSpPr/>
          <p:nvPr/>
        </p:nvSpPr>
        <p:spPr>
          <a:xfrm>
            <a:off x="6043136" y="2228374"/>
            <a:ext cx="1971199"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教师账号如何登录</a:t>
            </a:r>
            <a:endParaRPr lang="zh-CN" sz="1050" kern="0" dirty="0">
              <a:solidFill>
                <a:schemeClr val="bg1">
                  <a:lumMod val="50000"/>
                </a:schemeClr>
              </a:solidFill>
              <a:sym typeface="+mn-ea"/>
            </a:endParaRPr>
          </a:p>
        </p:txBody>
      </p:sp>
      <p:sp>
        <p:nvSpPr>
          <p:cNvPr id="78" name="矩形 77"/>
          <p:cNvSpPr/>
          <p:nvPr/>
        </p:nvSpPr>
        <p:spPr>
          <a:xfrm>
            <a:off x="6008846" y="1929765"/>
            <a:ext cx="1627823"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登录指南</a:t>
            </a:r>
            <a:endParaRPr lang="zh-CN" sz="1500" kern="0" dirty="0">
              <a:solidFill>
                <a:schemeClr val="tx1"/>
              </a:solidFill>
              <a:sym typeface="+mn-ea"/>
            </a:endParaRPr>
          </a:p>
        </p:txBody>
      </p:sp>
      <p:sp>
        <p:nvSpPr>
          <p:cNvPr id="76" name="矩形 75"/>
          <p:cNvSpPr/>
          <p:nvPr/>
        </p:nvSpPr>
        <p:spPr>
          <a:xfrm>
            <a:off x="5268754" y="1863090"/>
            <a:ext cx="7467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02</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82" name="矩形 81"/>
          <p:cNvSpPr/>
          <p:nvPr/>
        </p:nvSpPr>
        <p:spPr>
          <a:xfrm>
            <a:off x="6043295" y="3182620"/>
            <a:ext cx="225869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教务管理微信小程序端的操作说明</a:t>
            </a:r>
            <a:endParaRPr lang="zh-CN" sz="1050" kern="0" dirty="0">
              <a:solidFill>
                <a:schemeClr val="bg1">
                  <a:lumMod val="50000"/>
                </a:schemeClr>
              </a:solidFill>
              <a:sym typeface="+mn-ea"/>
            </a:endParaRPr>
          </a:p>
        </p:txBody>
      </p:sp>
      <p:sp>
        <p:nvSpPr>
          <p:cNvPr id="83" name="矩形 82"/>
          <p:cNvSpPr/>
          <p:nvPr/>
        </p:nvSpPr>
        <p:spPr>
          <a:xfrm>
            <a:off x="6009005" y="2900045"/>
            <a:ext cx="2004695"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教务管理移动端操作</a:t>
            </a:r>
            <a:endParaRPr lang="zh-CN" sz="1500" kern="0" dirty="0">
              <a:solidFill>
                <a:schemeClr val="tx1"/>
              </a:solidFill>
              <a:sym typeface="+mn-ea"/>
            </a:endParaRPr>
          </a:p>
        </p:txBody>
      </p:sp>
      <p:sp>
        <p:nvSpPr>
          <p:cNvPr id="81" name="矩形 80"/>
          <p:cNvSpPr/>
          <p:nvPr/>
        </p:nvSpPr>
        <p:spPr>
          <a:xfrm>
            <a:off x="5273834" y="2832735"/>
            <a:ext cx="7594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04</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66165" y="603250"/>
            <a:ext cx="3971925" cy="1960880"/>
          </a:xfrm>
          <a:prstGeom prst="rect">
            <a:avLst/>
          </a:prstGeom>
        </p:spPr>
      </p:pic>
      <p:pic>
        <p:nvPicPr>
          <p:cNvPr id="5" name="图片 4"/>
          <p:cNvPicPr>
            <a:picLocks noChangeAspect="1"/>
          </p:cNvPicPr>
          <p:nvPr/>
        </p:nvPicPr>
        <p:blipFill>
          <a:blip r:embed="rId2"/>
          <a:stretch>
            <a:fillRect/>
          </a:stretch>
        </p:blipFill>
        <p:spPr>
          <a:xfrm>
            <a:off x="1066165" y="2794000"/>
            <a:ext cx="3971925" cy="2070735"/>
          </a:xfrm>
          <a:prstGeom prst="rect">
            <a:avLst/>
          </a:prstGeom>
        </p:spPr>
      </p:pic>
      <p:sp>
        <p:nvSpPr>
          <p:cNvPr id="8194" name="Text Box 1" descr="矩形 23552"/>
          <p:cNvSpPr>
            <a:spLocks noChangeArrowheads="1"/>
          </p:cNvSpPr>
          <p:nvPr/>
        </p:nvSpPr>
        <p:spPr bwMode="auto">
          <a:xfrm>
            <a:off x="308610" y="133826"/>
            <a:ext cx="3775710"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500" b="1">
                <a:solidFill>
                  <a:schemeClr val="tx1"/>
                </a:solidFill>
                <a:latin typeface="Microsoft YaHei Bold" panose="020B0502040204020203" charset="-122"/>
                <a:ea typeface="Microsoft YaHei Bold" panose="020B0502040204020203" charset="-122"/>
                <a:sym typeface="+mn-ea"/>
              </a:rPr>
              <a:t>1.5 </a:t>
            </a:r>
            <a:r>
              <a:rPr lang="zh-CN" altLang="en-US" sz="1500" b="1">
                <a:solidFill>
                  <a:schemeClr val="tx1"/>
                </a:solidFill>
                <a:latin typeface="Microsoft YaHei Bold" panose="020B0502040204020203" charset="-122"/>
                <a:ea typeface="Microsoft YaHei Bold" panose="020B0502040204020203" charset="-122"/>
                <a:sym typeface="+mn-ea"/>
              </a:rPr>
              <a:t>导入基础信息</a:t>
            </a:r>
            <a:r>
              <a:rPr lang="en-US" altLang="zh-CN" sz="1500" b="1">
                <a:solidFill>
                  <a:schemeClr val="tx1"/>
                </a:solidFill>
                <a:latin typeface="Microsoft YaHei Bold" panose="020B0502040204020203" charset="-122"/>
                <a:ea typeface="Microsoft YaHei Bold" panose="020B0502040204020203" charset="-122"/>
                <a:sym typeface="+mn-ea"/>
              </a:rPr>
              <a:t>-</a:t>
            </a:r>
            <a:r>
              <a:rPr lang="zh-CN" altLang="en-US" sz="1500" b="1">
                <a:solidFill>
                  <a:schemeClr val="tx1"/>
                </a:solidFill>
                <a:latin typeface="Microsoft YaHei Bold" panose="020B0502040204020203" charset="-122"/>
                <a:ea typeface="Microsoft YaHei Bold" panose="020B0502040204020203" charset="-122"/>
                <a:sym typeface="+mn-ea"/>
              </a:rPr>
              <a:t>教师信息</a:t>
            </a:r>
            <a:endParaRPr lang="zh-CN" altLang="en-US" sz="1500" b="1">
              <a:solidFill>
                <a:schemeClr val="tx1"/>
              </a:solidFill>
              <a:latin typeface="Microsoft YaHei Bold" panose="020B0502040204020203" charset="-122"/>
              <a:ea typeface="Microsoft YaHei Bold" panose="020B0502040204020203" charset="-122"/>
              <a:sym typeface="+mn-ea"/>
            </a:endParaRPr>
          </a:p>
        </p:txBody>
      </p:sp>
      <p:sp>
        <p:nvSpPr>
          <p:cNvPr id="3" name="矩形 2"/>
          <p:cNvSpPr/>
          <p:nvPr/>
        </p:nvSpPr>
        <p:spPr>
          <a:xfrm>
            <a:off x="5535930" y="771525"/>
            <a:ext cx="1661636" cy="31432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rPr>
              <a:t>新增教师</a:t>
            </a:r>
            <a:endPar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endParaRPr>
          </a:p>
        </p:txBody>
      </p:sp>
      <p:sp>
        <p:nvSpPr>
          <p:cNvPr id="4" name="TextBox 11"/>
          <p:cNvSpPr/>
          <p:nvPr/>
        </p:nvSpPr>
        <p:spPr>
          <a:xfrm>
            <a:off x="5535295" y="1199515"/>
            <a:ext cx="2571750" cy="842645"/>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适合新增少量教师，提交后生成教师账号密码，系统自动发送短信或邮寄到联系信息上；</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页面下方权限设置，可设置教师账号角色和权限。</a:t>
            </a:r>
            <a:endParaRPr lang="zh-CN" altLang="en-US" sz="900" kern="0" dirty="0">
              <a:solidFill>
                <a:schemeClr val="tx1">
                  <a:lumMod val="65000"/>
                  <a:lumOff val="35000"/>
                </a:schemeClr>
              </a:solidFill>
              <a:sym typeface="+mn-lt"/>
            </a:endParaRPr>
          </a:p>
        </p:txBody>
      </p:sp>
      <p:sp>
        <p:nvSpPr>
          <p:cNvPr id="6" name="矩形 5"/>
          <p:cNvSpPr/>
          <p:nvPr/>
        </p:nvSpPr>
        <p:spPr>
          <a:xfrm>
            <a:off x="5535930" y="2890361"/>
            <a:ext cx="1404938" cy="31432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rPr>
              <a:t>批量导入</a:t>
            </a:r>
            <a:endParaRPr lang="zh-CN" altLang="en-US" sz="1600" b="1">
              <a:solidFill>
                <a:srgbClr val="FF0000"/>
              </a:solidFill>
              <a:effectLst>
                <a:glow rad="228600">
                  <a:schemeClr val="accent3">
                    <a:satMod val="175000"/>
                    <a:alpha val="40000"/>
                  </a:schemeClr>
                </a:glow>
                <a:outerShdw blurRad="38100" dist="25400" dir="5400000" algn="ctr" rotWithShape="0">
                  <a:srgbClr val="6E747A">
                    <a:alpha val="43000"/>
                  </a:srgbClr>
                </a:outerShdw>
              </a:effectLst>
              <a:cs typeface="+mn-cs"/>
              <a:sym typeface="+mn-lt"/>
            </a:endParaRPr>
          </a:p>
        </p:txBody>
      </p:sp>
      <p:sp>
        <p:nvSpPr>
          <p:cNvPr id="7" name="TextBox 11"/>
          <p:cNvSpPr/>
          <p:nvPr/>
        </p:nvSpPr>
        <p:spPr>
          <a:xfrm>
            <a:off x="5507990" y="3291840"/>
            <a:ext cx="2571115" cy="1423670"/>
          </a:xfrm>
          <a:prstGeom prst="rect">
            <a:avLst/>
          </a:prstGeom>
          <a:ln w="12700">
            <a:miter lim="400000"/>
          </a:ln>
          <a:effectLst/>
        </p:spPr>
        <p:txBody>
          <a:bodyPr wrap="square" lIns="45718" tIns="34290" rIns="45718" bIns="34290" rtlCol="0" anchor="t">
            <a:spAutoFit/>
          </a:bodyPr>
          <a:lstStyle/>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1.</a:t>
            </a:r>
            <a:r>
              <a:rPr lang="zh-CN" altLang="en-US" sz="900" kern="0" dirty="0">
                <a:solidFill>
                  <a:schemeClr val="tx1">
                    <a:lumMod val="65000"/>
                    <a:lumOff val="35000"/>
                  </a:schemeClr>
                </a:solidFill>
                <a:sym typeface="+mn-lt"/>
              </a:rPr>
              <a:t>适合导入大量教师信息，导入完成后，自动生成教师账号；</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2.</a:t>
            </a:r>
            <a:r>
              <a:rPr lang="zh-CN" altLang="en-US" sz="900" kern="0" dirty="0">
                <a:solidFill>
                  <a:schemeClr val="tx1">
                    <a:lumMod val="65000"/>
                    <a:lumOff val="35000"/>
                  </a:schemeClr>
                </a:solidFill>
                <a:sym typeface="+mn-lt"/>
              </a:rPr>
              <a:t>教师账号密码可以设置为统一初始密码或者有联系方式的教师随机密码，无联系方式的统一密码；</a:t>
            </a:r>
            <a:endParaRPr lang="zh-CN" altLang="en-US" sz="900" kern="0" dirty="0">
              <a:solidFill>
                <a:schemeClr val="tx1">
                  <a:lumMod val="65000"/>
                  <a:lumOff val="35000"/>
                </a:schemeClr>
              </a:solidFill>
              <a:sym typeface="+mn-lt"/>
            </a:endParaRPr>
          </a:p>
          <a:p>
            <a:pPr lvl="0" algn="l" hangingPunct="0">
              <a:lnSpc>
                <a:spcPct val="14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900" kern="0" dirty="0">
                <a:solidFill>
                  <a:schemeClr val="tx1">
                    <a:lumMod val="65000"/>
                    <a:lumOff val="35000"/>
                  </a:schemeClr>
                </a:solidFill>
                <a:sym typeface="+mn-lt"/>
              </a:rPr>
              <a:t>3.</a:t>
            </a:r>
            <a:r>
              <a:rPr lang="zh-CN" altLang="en-US" sz="900" kern="0" dirty="0">
                <a:solidFill>
                  <a:schemeClr val="tx1">
                    <a:lumMod val="65000"/>
                    <a:lumOff val="35000"/>
                  </a:schemeClr>
                </a:solidFill>
                <a:sym typeface="+mn-lt"/>
              </a:rPr>
              <a:t>模板上可直接设置教师权限，也可统一导入为指导教师权限，后期手动添加管理员权限。</a:t>
            </a:r>
            <a:endParaRPr lang="zh-CN" altLang="en-US" sz="900" kern="0" dirty="0">
              <a:solidFill>
                <a:schemeClr val="tx1">
                  <a:lumMod val="65000"/>
                  <a:lumOff val="35000"/>
                </a:schemeClr>
              </a:solidFill>
              <a:sym typeface="+mn-lt"/>
            </a:endParaRPr>
          </a:p>
        </p:txBody>
      </p:sp>
      <p:sp>
        <p:nvSpPr>
          <p:cNvPr id="9"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cxnSp>
        <p:nvCxnSpPr>
          <p:cNvPr id="8" name="直接连接符 7"/>
          <p:cNvCxnSpPr/>
          <p:nvPr/>
        </p:nvCxnSpPr>
        <p:spPr>
          <a:xfrm>
            <a:off x="4230370" y="2890520"/>
            <a:ext cx="3822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66165" y="2751455"/>
            <a:ext cx="3960000" cy="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cxnSp>
        <p:nvCxnSpPr>
          <p:cNvPr id="14" name="直接箭头连接符 13"/>
          <p:cNvCxnSpPr/>
          <p:nvPr/>
        </p:nvCxnSpPr>
        <p:spPr>
          <a:xfrm flipH="1">
            <a:off x="5142865" y="1491615"/>
            <a:ext cx="293370" cy="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5076190" y="3723640"/>
            <a:ext cx="287655" cy="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pic>
        <p:nvPicPr>
          <p:cNvPr id="3" name="图片 2"/>
          <p:cNvPicPr>
            <a:picLocks noChangeAspect="1"/>
          </p:cNvPicPr>
          <p:nvPr/>
        </p:nvPicPr>
        <p:blipFill>
          <a:blip r:embed="rId1"/>
          <a:stretch>
            <a:fillRect/>
          </a:stretch>
        </p:blipFill>
        <p:spPr>
          <a:xfrm>
            <a:off x="500380" y="555625"/>
            <a:ext cx="8295005" cy="4027170"/>
          </a:xfrm>
          <a:prstGeom prst="rect">
            <a:avLst/>
          </a:prstGeom>
        </p:spPr>
      </p:pic>
      <p:cxnSp>
        <p:nvCxnSpPr>
          <p:cNvPr id="7" name="直接箭头连接符 6"/>
          <p:cNvCxnSpPr/>
          <p:nvPr/>
        </p:nvCxnSpPr>
        <p:spPr>
          <a:xfrm flipH="1">
            <a:off x="827405" y="1203325"/>
            <a:ext cx="432435" cy="1752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31595" y="866140"/>
            <a:ext cx="267843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基础信息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flipV="1">
            <a:off x="1259840" y="2067560"/>
            <a:ext cx="215900"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03350" y="2283460"/>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实践课程</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258060" y="1563370"/>
            <a:ext cx="287655" cy="1860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700020" y="1635760"/>
            <a:ext cx="19697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新增或批量导入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812405" y="2283460"/>
            <a:ext cx="28829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88125" y="2499995"/>
            <a:ext cx="19970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编辑已录入的课程</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1322070" y="563880"/>
            <a:ext cx="6499860" cy="4015740"/>
          </a:xfrm>
          <a:prstGeom prst="rect">
            <a:avLst/>
          </a:prstGeom>
        </p:spPr>
      </p:pic>
      <p:sp>
        <p:nvSpPr>
          <p:cNvPr id="2" name="标题 1"/>
          <p:cNvSpPr>
            <a:spLocks noGrp="1"/>
          </p:cNvSpPr>
          <p:nvPr>
            <p:ph type="ctrTitle"/>
          </p:nvPr>
        </p:nvSpPr>
        <p:spPr/>
        <p:txBody>
          <a:bodyPr/>
          <a:p>
            <a:r>
              <a:rPr lang="en-US" altLang="zh-CN">
                <a:sym typeface="+mn-ea"/>
              </a:rPr>
              <a:t>1.6 </a:t>
            </a:r>
            <a:r>
              <a:rPr lang="zh-CN" altLang="en-US">
                <a:sym typeface="+mn-ea"/>
              </a:rPr>
              <a:t>导入基础信息</a:t>
            </a:r>
            <a:r>
              <a:rPr lang="en-US" altLang="zh-CN">
                <a:sym typeface="+mn-ea"/>
              </a:rPr>
              <a:t>-</a:t>
            </a:r>
            <a:r>
              <a:rPr lang="zh-CN" altLang="en-US">
                <a:sym typeface="+mn-ea"/>
              </a:rPr>
              <a:t>实践课程</a:t>
            </a:r>
            <a:endParaRPr lang="zh-CN" altLang="en-US">
              <a:sym typeface="+mn-ea"/>
            </a:endParaRPr>
          </a:p>
        </p:txBody>
      </p:sp>
      <p:sp>
        <p:nvSpPr>
          <p:cNvPr id="11" name="文本框 10"/>
          <p:cNvSpPr txBox="1"/>
          <p:nvPr/>
        </p:nvSpPr>
        <p:spPr>
          <a:xfrm>
            <a:off x="3548380" y="692150"/>
            <a:ext cx="414337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新增课程详细界面，大量导入选择批量导入</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V="1">
            <a:off x="2987675" y="3147695"/>
            <a:ext cx="28765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835785" y="3435350"/>
            <a:ext cx="344424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开设学期是指这门课是在第几学期下的，比如大二下，那么开设学期选</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sp>
        <p:nvSpPr>
          <p:cNvPr id="4" name="文本框 3"/>
          <p:cNvSpPr txBox="1"/>
          <p:nvPr/>
        </p:nvSpPr>
        <p:spPr>
          <a:xfrm>
            <a:off x="1299528" y="731838"/>
            <a:ext cx="6543675" cy="3827145"/>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查看统计报表</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统计报表</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院系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班级</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学年</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学期</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等筛选需要的数据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自定义表格</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按钮，可以选择表格显示的维度</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批量导出</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按钮，导出筛选的数据，跳转到下载中心进行下载</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，请等待片刻即可。如长时间还是显示</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，可按键盘</a:t>
            </a:r>
            <a:r>
              <a:rPr kumimoji="0" lang="en-US" altLang="zh-CN"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“F5”</a:t>
            </a:r>
            <a:r>
              <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键，刷新网页。</a:t>
            </a:r>
            <a:endParaRPr kumimoji="0" lang="zh-CN" altLang="en-US" sz="14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89230" y="643255"/>
            <a:ext cx="8841105" cy="4140835"/>
          </a:xfrm>
          <a:prstGeom prst="rect">
            <a:avLst/>
          </a:prstGeom>
        </p:spPr>
      </p:pic>
      <p:sp>
        <p:nvSpPr>
          <p:cNvPr id="2" name="标题 1"/>
          <p:cNvSpPr>
            <a:spLocks noGrp="1"/>
          </p:cNvSpPr>
          <p:nvPr>
            <p:ph type="ctrTitle"/>
          </p:nvPr>
        </p:nvSpPr>
        <p:spPr/>
        <p:txBody>
          <a:bodyPr/>
          <a:p>
            <a:r>
              <a:rPr lang="en-US">
                <a:sym typeface="+mn-ea"/>
              </a:rPr>
              <a:t>2 </a:t>
            </a:r>
            <a:r>
              <a:rPr lang="zh-CN" altLang="en-US">
                <a:sym typeface="+mn-ea"/>
              </a:rPr>
              <a:t>查看统计报表</a:t>
            </a:r>
            <a:endParaRPr lang="zh-CN" altLang="en-US">
              <a:sym typeface="+mn-ea"/>
            </a:endParaRPr>
          </a:p>
        </p:txBody>
      </p:sp>
      <p:cxnSp>
        <p:nvCxnSpPr>
          <p:cNvPr id="7" name="直接箭头连接符 6"/>
          <p:cNvCxnSpPr/>
          <p:nvPr/>
        </p:nvCxnSpPr>
        <p:spPr>
          <a:xfrm flipH="1" flipV="1">
            <a:off x="611505" y="2715895"/>
            <a:ext cx="288290" cy="379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7360" y="3147689"/>
            <a:ext cx="2678430" cy="33718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4" name="直接箭头连接符 3"/>
          <p:cNvCxnSpPr/>
          <p:nvPr/>
        </p:nvCxnSpPr>
        <p:spPr>
          <a:xfrm flipH="1">
            <a:off x="1187450" y="2067560"/>
            <a:ext cx="383540" cy="2660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19885" y="1635125"/>
            <a:ext cx="2706370" cy="58356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选择需要导出的应报表名称</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6" name="直接箭头连接符 5"/>
          <p:cNvCxnSpPr/>
          <p:nvPr/>
        </p:nvCxnSpPr>
        <p:spPr>
          <a:xfrm flipH="1" flipV="1">
            <a:off x="2051685" y="2931795"/>
            <a:ext cx="431800"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483485" y="3003550"/>
            <a:ext cx="2366645" cy="33718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导出数据，点击确认</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1" name="文本框 10"/>
          <p:cNvSpPr txBox="1"/>
          <p:nvPr/>
        </p:nvSpPr>
        <p:spPr>
          <a:xfrm>
            <a:off x="5003799" y="1347468"/>
            <a:ext cx="3531870" cy="829945"/>
          </a:xfrm>
          <a:prstGeom prst="rect">
            <a:avLst/>
          </a:prstGeom>
          <a:noFill/>
          <a:effectLst>
            <a:glow rad="1079500">
              <a:schemeClr val="accent3">
                <a:satMod val="175000"/>
                <a:alpha val="100000"/>
              </a:schemeClr>
            </a:glow>
          </a:effectLst>
        </p:spPr>
        <p:txBody>
          <a:bodyPr>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5.</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确认后会自动跳转到下载中心，下载电子数据表格，如一直提示报表生成中，可以按</a:t>
            </a: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F5</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刷新下浏览器页面</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endParaRPr>
          </a:p>
        </p:txBody>
      </p:sp>
      <p:cxnSp>
        <p:nvCxnSpPr>
          <p:cNvPr id="8" name="直接箭头连接符 7"/>
          <p:cNvCxnSpPr/>
          <p:nvPr/>
        </p:nvCxnSpPr>
        <p:spPr>
          <a:xfrm flipV="1">
            <a:off x="6083935" y="915670"/>
            <a:ext cx="180975"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2627630" y="2715895"/>
            <a:ext cx="360045" cy="1174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987675" y="2514600"/>
            <a:ext cx="2366645" cy="337185"/>
          </a:xfrm>
          <a:prstGeom prst="rect">
            <a:avLst/>
          </a:prstGeom>
          <a:noFill/>
          <a:effectLst>
            <a:glow rad="1079500">
              <a:schemeClr val="accent3">
                <a:satMod val="175000"/>
                <a:alpha val="100000"/>
              </a:schemeClr>
            </a:glow>
          </a:effectLst>
        </p:spPr>
        <p:txBody>
          <a:bodyPr wrap="square">
            <a:spAutoFit/>
            <a:scene3d>
              <a:camera prst="orthographicFront"/>
              <a:lightRig rig="threePt" dir="t"/>
            </a:scene3d>
          </a:bodyPr>
          <a:p>
            <a:pPr marR="0" defTabSz="914400">
              <a:buClrTx/>
              <a:buSzTx/>
              <a:defRPr/>
            </a:pPr>
            <a:r>
              <a:rPr kumimoji="0" lang="en-US" altLang="zh-CN"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可选择自定义维度</a:t>
            </a:r>
            <a:endParaRPr kumimoji="0" lang="zh-CN" altLang="en-US" kern="1200" cap="none" spc="0" normalizeH="0" baseline="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sp>
        <p:nvSpPr>
          <p:cNvPr id="4" name="文本框 3"/>
          <p:cNvSpPr txBox="1"/>
          <p:nvPr/>
        </p:nvSpPr>
        <p:spPr>
          <a:xfrm>
            <a:off x="1300163" y="1333183"/>
            <a:ext cx="6543675" cy="190881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发布公告消息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公告消息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填写公告内容，选择阅读范围，发布公告</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259080" y="483870"/>
            <a:ext cx="8709660" cy="4472940"/>
          </a:xfrm>
          <a:prstGeom prst="rect">
            <a:avLst/>
          </a:prstGeom>
        </p:spPr>
      </p:pic>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cxnSp>
        <p:nvCxnSpPr>
          <p:cNvPr id="7" name="直接箭头连接符 6"/>
          <p:cNvCxnSpPr/>
          <p:nvPr/>
        </p:nvCxnSpPr>
        <p:spPr>
          <a:xfrm flipV="1">
            <a:off x="7308215" y="771525"/>
            <a:ext cx="18542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300470" y="1032510"/>
            <a:ext cx="2175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公告消息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a:stCxn id="5" idx="1"/>
          </p:cNvCxnSpPr>
          <p:nvPr/>
        </p:nvCxnSpPr>
        <p:spPr>
          <a:xfrm flipH="1" flipV="1">
            <a:off x="1403985" y="1174115"/>
            <a:ext cx="360045" cy="546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64030" y="1059815"/>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学校公告</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195830" y="1779905"/>
            <a:ext cx="288290"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484120" y="2068195"/>
            <a:ext cx="2079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发布</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按钮</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87450" y="389890"/>
            <a:ext cx="6510655" cy="4501515"/>
          </a:xfrm>
          <a:prstGeom prst="rect">
            <a:avLst/>
          </a:prstGeom>
        </p:spPr>
      </p:pic>
      <p:sp>
        <p:nvSpPr>
          <p:cNvPr id="2" name="标题 1"/>
          <p:cNvSpPr>
            <a:spLocks noGrp="1"/>
          </p:cNvSpPr>
          <p:nvPr>
            <p:ph type="ctrTitle"/>
          </p:nvPr>
        </p:nvSpPr>
        <p:spPr/>
        <p:txBody>
          <a:bodyPr/>
          <a:p>
            <a:r>
              <a:rPr lang="en-US">
                <a:sym typeface="+mn-ea"/>
              </a:rPr>
              <a:t>3 </a:t>
            </a:r>
            <a:r>
              <a:rPr lang="zh-CN" altLang="en-US">
                <a:sym typeface="+mn-ea"/>
              </a:rPr>
              <a:t>公告消息</a:t>
            </a:r>
            <a:endParaRPr lang="zh-CN" altLang="en-US">
              <a:sym typeface="+mn-ea"/>
            </a:endParaRPr>
          </a:p>
        </p:txBody>
      </p:sp>
      <p:cxnSp>
        <p:nvCxnSpPr>
          <p:cNvPr id="6" name="直接箭头连接符 5"/>
          <p:cNvCxnSpPr/>
          <p:nvPr/>
        </p:nvCxnSpPr>
        <p:spPr>
          <a:xfrm flipH="1" flipV="1">
            <a:off x="3780155" y="3651885"/>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356100" y="3508375"/>
            <a:ext cx="18173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选择发送对象</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H="1">
            <a:off x="5796280" y="1131570"/>
            <a:ext cx="293370" cy="120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700020" y="1779905"/>
            <a:ext cx="25571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156325" y="969010"/>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填写公告标题</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2555875" y="2499995"/>
            <a:ext cx="288290" cy="2813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flipV="1">
            <a:off x="2627630" y="1564005"/>
            <a:ext cx="3600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ltLang="en-US">
                <a:sym typeface="+mn-ea"/>
              </a:rPr>
              <a:t>问卷调查</a:t>
            </a:r>
            <a:endParaRPr lang="zh-CN" altLang="en-US">
              <a:sym typeface="+mn-ea"/>
            </a:endParaRPr>
          </a:p>
        </p:txBody>
      </p:sp>
      <p:pic>
        <p:nvPicPr>
          <p:cNvPr id="3" name="图片 2"/>
          <p:cNvPicPr>
            <a:picLocks noChangeAspect="1"/>
          </p:cNvPicPr>
          <p:nvPr/>
        </p:nvPicPr>
        <p:blipFill>
          <a:blip r:embed="rId1"/>
          <a:stretch>
            <a:fillRect/>
          </a:stretch>
        </p:blipFill>
        <p:spPr>
          <a:xfrm>
            <a:off x="771525" y="759460"/>
            <a:ext cx="7601585" cy="3846195"/>
          </a:xfrm>
          <a:prstGeom prst="rect">
            <a:avLst/>
          </a:prstGeom>
        </p:spPr>
      </p:pic>
      <p:sp>
        <p:nvSpPr>
          <p:cNvPr id="5" name="文本框 4"/>
          <p:cNvSpPr txBox="1"/>
          <p:nvPr/>
        </p:nvSpPr>
        <p:spPr>
          <a:xfrm>
            <a:off x="2658110" y="2553970"/>
            <a:ext cx="5561965" cy="829945"/>
          </a:xfrm>
          <a:prstGeom prst="rect">
            <a:avLst/>
          </a:prstGeom>
          <a:noFill/>
        </p:spPr>
        <p:txBody>
          <a:bodyPr wrap="square" rtlCol="0">
            <a:spAutoFit/>
          </a:bodyPr>
          <a:p>
            <a:r>
              <a:rPr lang="en-US" altLang="zh-CN">
                <a:solidFill>
                  <a:srgbClr val="FF0000"/>
                </a:solidFill>
              </a:rPr>
              <a:t>1.</a:t>
            </a:r>
            <a:r>
              <a:rPr lang="zh-CN" altLang="en-US">
                <a:solidFill>
                  <a:srgbClr val="FF0000"/>
                </a:solidFill>
              </a:rPr>
              <a:t>可设置单选、多选、打分、问答等题型</a:t>
            </a:r>
            <a:endParaRPr lang="zh-CN" altLang="en-US">
              <a:solidFill>
                <a:srgbClr val="FF0000"/>
              </a:solidFill>
            </a:endParaRPr>
          </a:p>
          <a:p>
            <a:r>
              <a:rPr lang="en-US" altLang="zh-CN">
                <a:solidFill>
                  <a:srgbClr val="FF0000"/>
                </a:solidFill>
              </a:rPr>
              <a:t>2.</a:t>
            </a:r>
            <a:r>
              <a:rPr lang="zh-CN" altLang="en-US">
                <a:solidFill>
                  <a:srgbClr val="FF0000"/>
                </a:solidFill>
                <a:ea typeface="宋体" panose="02010600030101010101" pitchFamily="2" charset="-122"/>
              </a:rPr>
              <a:t>可选择发送对象，比如发送给参加相应实习计划的学生</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系统会统计问卷结果，并可导出</a:t>
            </a:r>
            <a:endParaRPr lang="zh-CN" altLang="en-US">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sp>
        <p:nvSpPr>
          <p:cNvPr id="6" name="文本框 5"/>
          <p:cNvSpPr txBox="1"/>
          <p:nvPr/>
        </p:nvSpPr>
        <p:spPr>
          <a:xfrm>
            <a:off x="401320" y="1266825"/>
            <a:ext cx="8341995" cy="2609215"/>
          </a:xfrm>
          <a:prstGeom prst="rect">
            <a:avLst/>
          </a:prstGeom>
          <a:noFill/>
        </p:spPr>
        <p:txBody>
          <a:bodyPr wrap="square" rtlCol="0">
            <a:spAutoFit/>
          </a:bodyPr>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“实习无忧”综合保险由中国人民保险公司（PICC)承保。主要优势：</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1、线上投保操作便捷，数据收集、汇总全面准确；</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gn="l">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2、保险套餐灵活多样，适用于1-2周的认知实习、1-2个月的专业实习、3个月</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或以上的毕业实习和风险系数高的高危行业套餐等；</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3、性价比高；</a:t>
            </a:r>
            <a:endPar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endParaRPr>
          </a:p>
          <a:p>
            <a:pPr>
              <a:lnSpc>
                <a:spcPct val="130000"/>
              </a:lnSpc>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4、保障全面，投保、出险适用于全国范围，包括意外身故伤残，意外门急诊、</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mn-ea"/>
              </a:rPr>
              <a:t>住院，交通工具给付等</a:t>
            </a:r>
            <a:r>
              <a:rPr lang="zh-CN" altLang="en-US" sz="1400">
                <a:sym typeface="+mn-ea"/>
              </a:rPr>
              <a:t>；</a:t>
            </a:r>
            <a:endParaRPr lang="zh-CN" altLang="en-US" sz="140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036"/>
            <a:ext cx="1290638"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01</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平台角色和流程概述</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校友邦平台角色介绍和整体流程概述</a:t>
            </a:r>
            <a:endParaRPr lang="zh-CN" sz="1050" kern="0" dirty="0">
              <a:sym typeface="+mn-ea"/>
            </a:endParaRPr>
          </a:p>
        </p:txBody>
      </p:sp>
      <p:sp>
        <p:nvSpPr>
          <p:cNvPr id="6" name="矩形 5"/>
          <p:cNvSpPr/>
          <p:nvPr/>
        </p:nvSpPr>
        <p:spPr>
          <a:xfrm>
            <a:off x="1012190" y="2826385"/>
            <a:ext cx="112077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en-US" altLang="zh-CN">
                <a:sym typeface="+mn-ea"/>
              </a:rPr>
              <a:t>“</a:t>
            </a:r>
            <a:r>
              <a:rPr lang="zh-CN" altLang="en-US">
                <a:sym typeface="+mn-ea"/>
              </a:rPr>
              <a:t>实习无忧</a:t>
            </a:r>
            <a:r>
              <a:rPr lang="en-US" altLang="zh-CN">
                <a:sym typeface="+mn-ea"/>
              </a:rPr>
              <a:t>”</a:t>
            </a:r>
            <a:r>
              <a:rPr lang="zh-CN" altLang="en-US">
                <a:sym typeface="+mn-ea"/>
              </a:rPr>
              <a:t>综合保险</a:t>
            </a:r>
            <a:endParaRPr lang="zh-CN" altLang="en-US">
              <a:sym typeface="+mn-ea"/>
            </a:endParaRPr>
          </a:p>
        </p:txBody>
      </p:sp>
      <p:pic>
        <p:nvPicPr>
          <p:cNvPr id="5" name="图片 4"/>
          <p:cNvPicPr>
            <a:picLocks noChangeAspect="1"/>
          </p:cNvPicPr>
          <p:nvPr>
            <p:custDataLst>
              <p:tags r:id="rId1"/>
            </p:custDataLst>
          </p:nvPr>
        </p:nvPicPr>
        <p:blipFill>
          <a:blip r:embed="rId2"/>
          <a:stretch>
            <a:fillRect/>
          </a:stretch>
        </p:blipFill>
        <p:spPr>
          <a:xfrm>
            <a:off x="683260" y="555625"/>
            <a:ext cx="7909560" cy="4397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04</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教务管理移动端操作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教务管理微信小程序端的操作说明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pic>
        <p:nvPicPr>
          <p:cNvPr id="3" name="图片 2"/>
          <p:cNvPicPr>
            <a:picLocks noChangeAspect="1"/>
          </p:cNvPicPr>
          <p:nvPr/>
        </p:nvPicPr>
        <p:blipFill>
          <a:blip r:embed="rId1"/>
          <a:stretch>
            <a:fillRect/>
          </a:stretch>
        </p:blipFill>
        <p:spPr>
          <a:xfrm>
            <a:off x="179705" y="628015"/>
            <a:ext cx="2113280" cy="3623310"/>
          </a:xfrm>
          <a:prstGeom prst="rect">
            <a:avLst/>
          </a:prstGeom>
        </p:spPr>
      </p:pic>
      <p:pic>
        <p:nvPicPr>
          <p:cNvPr id="8" name="图片 7"/>
          <p:cNvPicPr>
            <a:picLocks noChangeAspect="1"/>
          </p:cNvPicPr>
          <p:nvPr/>
        </p:nvPicPr>
        <p:blipFill>
          <a:blip r:embed="rId2"/>
          <a:stretch>
            <a:fillRect/>
          </a:stretch>
        </p:blipFill>
        <p:spPr>
          <a:xfrm>
            <a:off x="2411730" y="628015"/>
            <a:ext cx="2103755" cy="3641725"/>
          </a:xfrm>
          <a:prstGeom prst="rect">
            <a:avLst/>
          </a:prstGeom>
        </p:spPr>
      </p:pic>
      <p:pic>
        <p:nvPicPr>
          <p:cNvPr id="9" name="图片 8"/>
          <p:cNvPicPr>
            <a:picLocks noChangeAspect="1"/>
          </p:cNvPicPr>
          <p:nvPr/>
        </p:nvPicPr>
        <p:blipFill>
          <a:blip r:embed="rId3"/>
          <a:stretch>
            <a:fillRect/>
          </a:stretch>
        </p:blipFill>
        <p:spPr>
          <a:xfrm>
            <a:off x="4643755" y="628015"/>
            <a:ext cx="2134870" cy="3693795"/>
          </a:xfrm>
          <a:prstGeom prst="rect">
            <a:avLst/>
          </a:prstGeom>
        </p:spPr>
      </p:pic>
      <p:pic>
        <p:nvPicPr>
          <p:cNvPr id="10" name="图片 9"/>
          <p:cNvPicPr>
            <a:picLocks noChangeAspect="1"/>
          </p:cNvPicPr>
          <p:nvPr/>
        </p:nvPicPr>
        <p:blipFill>
          <a:blip r:embed="rId4"/>
          <a:stretch>
            <a:fillRect/>
          </a:stretch>
        </p:blipFill>
        <p:spPr>
          <a:xfrm>
            <a:off x="6875780" y="699770"/>
            <a:ext cx="2091690" cy="3619500"/>
          </a:xfrm>
          <a:prstGeom prst="rect">
            <a:avLst/>
          </a:prstGeom>
        </p:spPr>
      </p:pic>
      <p:cxnSp>
        <p:nvCxnSpPr>
          <p:cNvPr id="12" name="直接箭头连接符 11"/>
          <p:cNvCxnSpPr/>
          <p:nvPr/>
        </p:nvCxnSpPr>
        <p:spPr>
          <a:xfrm flipH="1" flipV="1">
            <a:off x="683895" y="1564005"/>
            <a:ext cx="215900"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11505" y="1851660"/>
            <a:ext cx="118681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切换权限</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1 </a:t>
            </a:r>
            <a:r>
              <a:rPr lang="zh-CN">
                <a:sym typeface="+mn-ea"/>
              </a:rPr>
              <a:t>小程序</a:t>
            </a:r>
            <a:r>
              <a:rPr lang="en-US" altLang="zh-CN">
                <a:sym typeface="+mn-ea"/>
              </a:rPr>
              <a:t>-</a:t>
            </a:r>
            <a:r>
              <a:rPr lang="zh-CN" altLang="en-US">
                <a:sym typeface="+mn-ea"/>
              </a:rPr>
              <a:t>工作台</a:t>
            </a:r>
            <a:endParaRPr lang="zh-CN" altLang="en-US">
              <a:sym typeface="+mn-ea"/>
            </a:endParaRPr>
          </a:p>
        </p:txBody>
      </p:sp>
      <p:sp>
        <p:nvSpPr>
          <p:cNvPr id="3" name="文本框 2"/>
          <p:cNvSpPr txBox="1"/>
          <p:nvPr/>
        </p:nvSpPr>
        <p:spPr>
          <a:xfrm>
            <a:off x="6514465" y="1348105"/>
            <a:ext cx="2242185" cy="1985010"/>
          </a:xfrm>
          <a:prstGeom prst="rect">
            <a:avLst/>
          </a:prstGeom>
          <a:noFill/>
        </p:spPr>
        <p:txBody>
          <a:bodyPr wrap="square" rtlCol="0">
            <a:spAutoFit/>
          </a:bodyPr>
          <a:p>
            <a:pPr>
              <a:lnSpc>
                <a:spcPct val="110000"/>
              </a:lnSpc>
            </a:pPr>
            <a:r>
              <a:rPr lang="zh-CN" altLang="en-US">
                <a:solidFill>
                  <a:schemeClr val="tx1"/>
                </a:solidFill>
                <a:ea typeface="宋体" panose="02010600030101010101" pitchFamily="2" charset="-122"/>
              </a:rPr>
              <a:t>在</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工作台</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的</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过程管理</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模块，选择对应学年学期，即可查看当前管理范围下，各学院</a:t>
            </a:r>
            <a:r>
              <a:rPr lang="en-US" altLang="zh-CN">
                <a:solidFill>
                  <a:schemeClr val="tx1"/>
                </a:solidFill>
                <a:ea typeface="宋体" panose="02010600030101010101" pitchFamily="2" charset="-122"/>
              </a:rPr>
              <a:t>/</a:t>
            </a:r>
            <a:r>
              <a:rPr lang="zh-CN" altLang="en-US">
                <a:solidFill>
                  <a:schemeClr val="tx1"/>
                </a:solidFill>
                <a:ea typeface="宋体" panose="02010600030101010101" pitchFamily="2" charset="-122"/>
              </a:rPr>
              <a:t>专业的计划概况。</a:t>
            </a:r>
            <a:endParaRPr lang="zh-CN" altLang="en-US">
              <a:solidFill>
                <a:schemeClr val="tx1"/>
              </a:solidFill>
            </a:endParaRPr>
          </a:p>
          <a:p>
            <a:pPr>
              <a:lnSpc>
                <a:spcPct val="110000"/>
              </a:lnSpc>
            </a:pPr>
            <a:r>
              <a:rPr lang="zh-CN" altLang="en-US">
                <a:solidFill>
                  <a:srgbClr val="FF0000"/>
                </a:solidFill>
              </a:rPr>
              <a:t>说明：点击</a:t>
            </a:r>
            <a:r>
              <a:rPr lang="en-US" altLang="zh-CN">
                <a:solidFill>
                  <a:srgbClr val="FF0000"/>
                </a:solidFill>
              </a:rPr>
              <a:t>“</a:t>
            </a:r>
            <a:r>
              <a:rPr lang="zh-CN" altLang="en-US">
                <a:solidFill>
                  <a:srgbClr val="FF0000"/>
                </a:solidFill>
                <a:ea typeface="宋体" panose="02010600030101010101" pitchFamily="2" charset="-122"/>
              </a:rPr>
              <a:t>更多筛选</a:t>
            </a:r>
            <a:r>
              <a:rPr lang="en-US" altLang="zh-CN">
                <a:solidFill>
                  <a:srgbClr val="FF0000"/>
                </a:solidFill>
                <a:ea typeface="宋体" panose="02010600030101010101" pitchFamily="2" charset="-122"/>
              </a:rPr>
              <a:t>”</a:t>
            </a:r>
            <a:r>
              <a:rPr lang="zh-CN" altLang="en-US">
                <a:solidFill>
                  <a:srgbClr val="FF0000"/>
                </a:solidFill>
              </a:rPr>
              <a:t>，可选择更多维度。</a:t>
            </a:r>
            <a:endParaRPr lang="zh-CN" altLang="en-US">
              <a:solidFill>
                <a:srgbClr val="FF0000"/>
              </a:solidFill>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3923665" y="483870"/>
            <a:ext cx="2294890" cy="3957955"/>
          </a:xfrm>
          <a:prstGeom prst="rect">
            <a:avLst/>
          </a:prstGeom>
        </p:spPr>
      </p:pic>
      <p:pic>
        <p:nvPicPr>
          <p:cNvPr id="5" name="图片 4"/>
          <p:cNvPicPr>
            <a:picLocks noChangeAspect="1"/>
          </p:cNvPicPr>
          <p:nvPr/>
        </p:nvPicPr>
        <p:blipFill>
          <a:blip r:embed="rId2"/>
          <a:stretch>
            <a:fillRect/>
          </a:stretch>
        </p:blipFill>
        <p:spPr>
          <a:xfrm>
            <a:off x="811530" y="549275"/>
            <a:ext cx="2250440" cy="3858895"/>
          </a:xfrm>
          <a:prstGeom prst="rect">
            <a:avLst/>
          </a:prstGeom>
        </p:spPr>
      </p:pic>
      <p:cxnSp>
        <p:nvCxnSpPr>
          <p:cNvPr id="6" name="直接箭头连接符 5"/>
          <p:cNvCxnSpPr/>
          <p:nvPr/>
        </p:nvCxnSpPr>
        <p:spPr>
          <a:xfrm flipH="1" flipV="1">
            <a:off x="1547495" y="1203960"/>
            <a:ext cx="144145"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403350" y="1564005"/>
            <a:ext cx="19018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过程管理</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2 </a:t>
            </a:r>
            <a:r>
              <a:rPr lang="zh-CN">
                <a:sym typeface="+mn-ea"/>
              </a:rPr>
              <a:t>小程序</a:t>
            </a:r>
            <a:r>
              <a:rPr lang="en-US" altLang="zh-CN">
                <a:sym typeface="+mn-ea"/>
              </a:rPr>
              <a:t>-</a:t>
            </a:r>
            <a:r>
              <a:rPr lang="zh-CN" altLang="en-US">
                <a:sym typeface="+mn-ea"/>
              </a:rPr>
              <a:t>大数据（增值业务）</a:t>
            </a:r>
            <a:endParaRPr lang="zh-CN" altLang="en-US">
              <a:sym typeface="+mn-ea"/>
            </a:endParaRPr>
          </a:p>
        </p:txBody>
      </p:sp>
      <p:sp>
        <p:nvSpPr>
          <p:cNvPr id="4" name="文本框 3"/>
          <p:cNvSpPr txBox="1"/>
          <p:nvPr/>
        </p:nvSpPr>
        <p:spPr>
          <a:xfrm>
            <a:off x="5796280" y="1546225"/>
            <a:ext cx="2914650" cy="2155825"/>
          </a:xfrm>
          <a:prstGeom prst="rect">
            <a:avLst/>
          </a:prstGeom>
          <a:noFill/>
        </p:spPr>
        <p:txBody>
          <a:bodyPr wrap="square" rtlCol="0">
            <a:spAutoFit/>
          </a:bodyPr>
          <a:p>
            <a:pPr>
              <a:lnSpc>
                <a:spcPct val="120000"/>
              </a:lnSpc>
            </a:pPr>
            <a:r>
              <a:rPr lang="en-US" altLang="zh-CN">
                <a:solidFill>
                  <a:srgbClr val="FF0000"/>
                </a:solidFill>
              </a:rPr>
              <a:t>1.</a:t>
            </a:r>
            <a:r>
              <a:rPr lang="zh-CN" altLang="en-US">
                <a:solidFill>
                  <a:srgbClr val="FF0000"/>
                </a:solidFill>
                <a:ea typeface="宋体" panose="02010600030101010101" pitchFamily="2" charset="-122"/>
              </a:rPr>
              <a:t>此业务为增值业务</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实时监控数据</a:t>
            </a:r>
            <a:r>
              <a:rPr lang="en-US" altLang="zh-CN">
                <a:solidFill>
                  <a:srgbClr val="FF0000"/>
                </a:solidFill>
                <a:ea typeface="宋体" panose="02010600030101010101" pitchFamily="2" charset="-122"/>
              </a:rPr>
              <a:t>“</a:t>
            </a:r>
            <a:r>
              <a:rPr lang="zh-CN" altLang="en-US">
                <a:solidFill>
                  <a:srgbClr val="FF0000"/>
                </a:solidFill>
                <a:ea typeface="宋体" panose="02010600030101010101" pitchFamily="2" charset="-122"/>
              </a:rPr>
              <a:t>在小程序端的显示（网页端为监控大屏）；</a:t>
            </a:r>
            <a:endParaRPr lang="zh-CN" altLang="en-US">
              <a:solidFill>
                <a:srgbClr val="FF0000"/>
              </a:solidFill>
              <a:ea typeface="宋体" panose="02010600030101010101" pitchFamily="2" charset="-122"/>
            </a:endParaRPr>
          </a:p>
          <a:p>
            <a:pPr>
              <a:lnSpc>
                <a:spcPct val="120000"/>
              </a:lnSpc>
            </a:pPr>
            <a:r>
              <a:rPr lang="en-US" altLang="zh-CN">
                <a:solidFill>
                  <a:srgbClr val="FF0000"/>
                </a:solidFill>
                <a:ea typeface="宋体" panose="02010600030101010101" pitchFamily="2" charset="-122"/>
              </a:rPr>
              <a:t>2.</a:t>
            </a:r>
            <a:r>
              <a:rPr lang="zh-CN" altLang="en-US">
                <a:solidFill>
                  <a:srgbClr val="FF0000"/>
                </a:solidFill>
                <a:ea typeface="宋体" panose="02010600030101010101" pitchFamily="2" charset="-122"/>
              </a:rPr>
              <a:t>可在移动端随时查看实时数据和相关统计数据；</a:t>
            </a:r>
            <a:endParaRPr lang="zh-CN" altLang="en-US">
              <a:solidFill>
                <a:srgbClr val="FF0000"/>
              </a:solidFill>
              <a:ea typeface="宋体" panose="02010600030101010101" pitchFamily="2" charset="-122"/>
            </a:endParaRPr>
          </a:p>
          <a:p>
            <a:pPr>
              <a:lnSpc>
                <a:spcPct val="120000"/>
              </a:lnSpc>
            </a:pPr>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如需开通可咨询本校校友邦服务支持人员。</a:t>
            </a:r>
            <a:endParaRPr lang="zh-CN" altLang="en-US">
              <a:solidFill>
                <a:srgbClr val="FF0000"/>
              </a:solidFill>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83260" y="694055"/>
            <a:ext cx="2284730" cy="3936365"/>
          </a:xfrm>
          <a:prstGeom prst="rect">
            <a:avLst/>
          </a:prstGeom>
        </p:spPr>
      </p:pic>
      <p:pic>
        <p:nvPicPr>
          <p:cNvPr id="7" name="图片 6"/>
          <p:cNvPicPr>
            <a:picLocks noChangeAspect="1"/>
          </p:cNvPicPr>
          <p:nvPr/>
        </p:nvPicPr>
        <p:blipFill>
          <a:blip r:embed="rId2"/>
          <a:stretch>
            <a:fillRect/>
          </a:stretch>
        </p:blipFill>
        <p:spPr>
          <a:xfrm>
            <a:off x="3347720" y="699770"/>
            <a:ext cx="2270760" cy="3941445"/>
          </a:xfrm>
          <a:prstGeom prst="rect">
            <a:avLst/>
          </a:prstGeom>
        </p:spPr>
      </p:pic>
      <p:cxnSp>
        <p:nvCxnSpPr>
          <p:cNvPr id="8" name="直接箭头连接符 7"/>
          <p:cNvCxnSpPr/>
          <p:nvPr/>
        </p:nvCxnSpPr>
        <p:spPr>
          <a:xfrm flipH="1" flipV="1">
            <a:off x="1475740" y="4516120"/>
            <a:ext cx="215900" cy="2882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通讯录、实习、系统、互动消息</a:t>
            </a:r>
            <a:endParaRPr lang="zh-CN" altLang="en-US">
              <a:sym typeface="+mn-ea"/>
            </a:endParaRPr>
          </a:p>
        </p:txBody>
      </p:sp>
      <p:sp>
        <p:nvSpPr>
          <p:cNvPr id="4" name="文本框 3"/>
          <p:cNvSpPr txBox="1"/>
          <p:nvPr/>
        </p:nvSpPr>
        <p:spPr>
          <a:xfrm>
            <a:off x="6880225" y="751205"/>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614545" y="721995"/>
            <a:ext cx="2034540" cy="1740535"/>
          </a:xfrm>
          <a:prstGeom prst="rect">
            <a:avLst/>
          </a:prstGeom>
        </p:spPr>
      </p:pic>
      <p:pic>
        <p:nvPicPr>
          <p:cNvPr id="8" name="图片 7"/>
          <p:cNvPicPr>
            <a:picLocks noChangeAspect="1"/>
          </p:cNvPicPr>
          <p:nvPr/>
        </p:nvPicPr>
        <p:blipFill>
          <a:blip r:embed="rId2"/>
          <a:stretch>
            <a:fillRect/>
          </a:stretch>
        </p:blipFill>
        <p:spPr>
          <a:xfrm>
            <a:off x="4620895" y="2555875"/>
            <a:ext cx="2028190" cy="2166620"/>
          </a:xfrm>
          <a:prstGeom prst="rect">
            <a:avLst/>
          </a:prstGeom>
        </p:spPr>
      </p:pic>
      <p:pic>
        <p:nvPicPr>
          <p:cNvPr id="9" name="图片 8"/>
          <p:cNvPicPr>
            <a:picLocks noChangeAspect="1"/>
          </p:cNvPicPr>
          <p:nvPr/>
        </p:nvPicPr>
        <p:blipFill>
          <a:blip r:embed="rId3"/>
          <a:stretch>
            <a:fillRect/>
          </a:stretch>
        </p:blipFill>
        <p:spPr>
          <a:xfrm>
            <a:off x="145415" y="721995"/>
            <a:ext cx="2012950" cy="4001135"/>
          </a:xfrm>
          <a:prstGeom prst="rect">
            <a:avLst/>
          </a:prstGeom>
        </p:spPr>
      </p:pic>
      <p:pic>
        <p:nvPicPr>
          <p:cNvPr id="10" name="图片 9"/>
          <p:cNvPicPr>
            <a:picLocks noChangeAspect="1"/>
          </p:cNvPicPr>
          <p:nvPr/>
        </p:nvPicPr>
        <p:blipFill>
          <a:blip r:embed="rId4"/>
          <a:stretch>
            <a:fillRect/>
          </a:stretch>
        </p:blipFill>
        <p:spPr>
          <a:xfrm>
            <a:off x="2158365" y="721995"/>
            <a:ext cx="22948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3 </a:t>
            </a:r>
            <a:r>
              <a:rPr lang="zh-CN">
                <a:sym typeface="+mn-ea"/>
              </a:rPr>
              <a:t>小程序</a:t>
            </a:r>
            <a:r>
              <a:rPr lang="en-US" altLang="zh-CN">
                <a:sym typeface="+mn-ea"/>
              </a:rPr>
              <a:t>-</a:t>
            </a:r>
            <a:r>
              <a:rPr lang="zh-CN" altLang="en-US">
                <a:sym typeface="+mn-ea"/>
              </a:rPr>
              <a:t>消息</a:t>
            </a:r>
            <a:r>
              <a:rPr lang="en-US" altLang="zh-CN">
                <a:sym typeface="+mn-ea"/>
              </a:rPr>
              <a:t>-</a:t>
            </a:r>
            <a:r>
              <a:rPr lang="zh-CN" altLang="en-US">
                <a:sym typeface="+mn-ea"/>
              </a:rPr>
              <a:t>公告</a:t>
            </a:r>
            <a:endParaRPr lang="zh-CN" altLang="en-US">
              <a:sym typeface="+mn-ea"/>
            </a:endParaRPr>
          </a:p>
        </p:txBody>
      </p:sp>
      <p:sp>
        <p:nvSpPr>
          <p:cNvPr id="4" name="文本框 3"/>
          <p:cNvSpPr txBox="1"/>
          <p:nvPr/>
        </p:nvSpPr>
        <p:spPr>
          <a:xfrm>
            <a:off x="6847840" y="120396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2345055" y="684530"/>
            <a:ext cx="2093595" cy="4104640"/>
          </a:xfrm>
          <a:prstGeom prst="rect">
            <a:avLst/>
          </a:prstGeom>
        </p:spPr>
      </p:pic>
      <p:pic>
        <p:nvPicPr>
          <p:cNvPr id="5" name="图片 4"/>
          <p:cNvPicPr>
            <a:picLocks noChangeAspect="1"/>
          </p:cNvPicPr>
          <p:nvPr/>
        </p:nvPicPr>
        <p:blipFill>
          <a:blip r:embed="rId2"/>
          <a:stretch>
            <a:fillRect/>
          </a:stretch>
        </p:blipFill>
        <p:spPr>
          <a:xfrm>
            <a:off x="4602480" y="684530"/>
            <a:ext cx="2081530" cy="4104640"/>
          </a:xfrm>
          <a:prstGeom prst="rect">
            <a:avLst/>
          </a:prstGeom>
        </p:spPr>
      </p:pic>
      <p:pic>
        <p:nvPicPr>
          <p:cNvPr id="6" name="图片 5"/>
          <p:cNvPicPr>
            <a:picLocks noChangeAspect="1"/>
          </p:cNvPicPr>
          <p:nvPr/>
        </p:nvPicPr>
        <p:blipFill>
          <a:blip r:embed="rId3"/>
          <a:stretch>
            <a:fillRect/>
          </a:stretch>
        </p:blipFill>
        <p:spPr>
          <a:xfrm>
            <a:off x="259080" y="684530"/>
            <a:ext cx="1889760" cy="4123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校友建设</a:t>
            </a:r>
            <a:endParaRPr lang="zh-CN" altLang="en-US">
              <a:sym typeface="+mn-ea"/>
            </a:endParaRPr>
          </a:p>
        </p:txBody>
      </p:sp>
      <p:sp>
        <p:nvSpPr>
          <p:cNvPr id="4" name="文本框 3"/>
          <p:cNvSpPr txBox="1"/>
          <p:nvPr/>
        </p:nvSpPr>
        <p:spPr>
          <a:xfrm>
            <a:off x="6875780" y="1635760"/>
            <a:ext cx="2133600" cy="1666240"/>
          </a:xfrm>
          <a:prstGeom prst="rect">
            <a:avLst/>
          </a:prstGeom>
          <a:noFill/>
        </p:spPr>
        <p:txBody>
          <a:bodyPr wrap="square" rtlCol="0">
            <a:spAutoFit/>
          </a:bodyPr>
          <a:p>
            <a:pPr>
              <a:lnSpc>
                <a:spcPct val="110000"/>
              </a:lnSpc>
            </a:pPr>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46050" y="654050"/>
            <a:ext cx="1888490" cy="4053840"/>
          </a:xfrm>
          <a:prstGeom prst="rect">
            <a:avLst/>
          </a:prstGeom>
        </p:spPr>
      </p:pic>
      <p:pic>
        <p:nvPicPr>
          <p:cNvPr id="8" name="图片 7"/>
          <p:cNvPicPr>
            <a:picLocks noChangeAspect="1"/>
          </p:cNvPicPr>
          <p:nvPr/>
        </p:nvPicPr>
        <p:blipFill>
          <a:blip r:embed="rId2"/>
          <a:stretch>
            <a:fillRect/>
          </a:stretch>
        </p:blipFill>
        <p:spPr>
          <a:xfrm>
            <a:off x="2397125" y="654050"/>
            <a:ext cx="1963420" cy="4053840"/>
          </a:xfrm>
          <a:prstGeom prst="rect">
            <a:avLst/>
          </a:prstGeom>
        </p:spPr>
      </p:pic>
      <p:pic>
        <p:nvPicPr>
          <p:cNvPr id="9" name="图片 8"/>
          <p:cNvPicPr>
            <a:picLocks noChangeAspect="1"/>
          </p:cNvPicPr>
          <p:nvPr/>
        </p:nvPicPr>
        <p:blipFill>
          <a:blip r:embed="rId3"/>
          <a:stretch>
            <a:fillRect/>
          </a:stretch>
        </p:blipFill>
        <p:spPr>
          <a:xfrm>
            <a:off x="4723130" y="654050"/>
            <a:ext cx="1873885" cy="405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互动</a:t>
            </a:r>
            <a:endParaRPr lang="zh-CN" altLang="en-US">
              <a:sym typeface="+mn-ea"/>
            </a:endParaRPr>
          </a:p>
        </p:txBody>
      </p:sp>
      <p:sp>
        <p:nvSpPr>
          <p:cNvPr id="4" name="文本框 3"/>
          <p:cNvSpPr txBox="1"/>
          <p:nvPr/>
        </p:nvSpPr>
        <p:spPr>
          <a:xfrm>
            <a:off x="6804025" y="1708150"/>
            <a:ext cx="2228850" cy="1690370"/>
          </a:xfrm>
          <a:prstGeom prst="rect">
            <a:avLst/>
          </a:prstGeom>
          <a:noFill/>
        </p:spPr>
        <p:txBody>
          <a:bodyPr wrap="square" rtlCol="0">
            <a:spAutoFit/>
          </a:bodyPr>
          <a:p>
            <a:pPr>
              <a:lnSpc>
                <a:spcPct val="110000"/>
              </a:lnSpc>
            </a:pPr>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145415" y="662305"/>
            <a:ext cx="1850390" cy="4020185"/>
          </a:xfrm>
          <a:prstGeom prst="rect">
            <a:avLst/>
          </a:prstGeom>
        </p:spPr>
      </p:pic>
      <p:pic>
        <p:nvPicPr>
          <p:cNvPr id="5" name="图片 4"/>
          <p:cNvPicPr>
            <a:picLocks noChangeAspect="1"/>
          </p:cNvPicPr>
          <p:nvPr/>
        </p:nvPicPr>
        <p:blipFill>
          <a:blip r:embed="rId2"/>
          <a:stretch>
            <a:fillRect/>
          </a:stretch>
        </p:blipFill>
        <p:spPr>
          <a:xfrm>
            <a:off x="2087245" y="662305"/>
            <a:ext cx="1842135" cy="4019550"/>
          </a:xfrm>
          <a:prstGeom prst="rect">
            <a:avLst/>
          </a:prstGeom>
        </p:spPr>
      </p:pic>
      <p:pic>
        <p:nvPicPr>
          <p:cNvPr id="6" name="图片 5"/>
          <p:cNvPicPr>
            <a:picLocks noChangeAspect="1"/>
          </p:cNvPicPr>
          <p:nvPr/>
        </p:nvPicPr>
        <p:blipFill>
          <a:blip r:embed="rId3"/>
          <a:stretch>
            <a:fillRect/>
          </a:stretch>
        </p:blipFill>
        <p:spPr>
          <a:xfrm>
            <a:off x="4053840" y="662305"/>
            <a:ext cx="2599055" cy="1860550"/>
          </a:xfrm>
          <a:prstGeom prst="rect">
            <a:avLst/>
          </a:prstGeom>
        </p:spPr>
      </p:pic>
      <p:pic>
        <p:nvPicPr>
          <p:cNvPr id="7" name="图片 6"/>
          <p:cNvPicPr>
            <a:picLocks noChangeAspect="1"/>
          </p:cNvPicPr>
          <p:nvPr/>
        </p:nvPicPr>
        <p:blipFill>
          <a:blip r:embed="rId4"/>
          <a:stretch>
            <a:fillRect/>
          </a:stretch>
        </p:blipFill>
        <p:spPr>
          <a:xfrm>
            <a:off x="4053205" y="2590165"/>
            <a:ext cx="2580005" cy="2091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 </a:t>
            </a:r>
            <a:r>
              <a:rPr lang="zh-CN">
                <a:sym typeface="+mn-ea"/>
              </a:rPr>
              <a:t>小程序</a:t>
            </a:r>
            <a:r>
              <a:rPr lang="en-US" altLang="zh-CN">
                <a:sym typeface="+mn-ea"/>
              </a:rPr>
              <a:t>-</a:t>
            </a:r>
            <a:r>
              <a:rPr lang="zh-CN" altLang="en-US">
                <a:sym typeface="+mn-ea"/>
              </a:rPr>
              <a:t>我的</a:t>
            </a:r>
            <a:r>
              <a:rPr lang="en-US" altLang="zh-CN">
                <a:sym typeface="+mn-ea"/>
              </a:rPr>
              <a:t>-</a:t>
            </a:r>
            <a:r>
              <a:rPr lang="zh-CN" altLang="en-US">
                <a:sym typeface="+mn-ea"/>
              </a:rPr>
              <a:t>客服与反馈</a:t>
            </a:r>
            <a:endParaRPr lang="zh-CN" altLang="en-US">
              <a:sym typeface="+mn-ea"/>
            </a:endParaRPr>
          </a:p>
        </p:txBody>
      </p:sp>
      <p:sp>
        <p:nvSpPr>
          <p:cNvPr id="4" name="文本框 3"/>
          <p:cNvSpPr txBox="1"/>
          <p:nvPr/>
        </p:nvSpPr>
        <p:spPr>
          <a:xfrm>
            <a:off x="5758180" y="1131570"/>
            <a:ext cx="3117215" cy="2526665"/>
          </a:xfrm>
          <a:prstGeom prst="rect">
            <a:avLst/>
          </a:prstGeom>
          <a:noFill/>
        </p:spPr>
        <p:txBody>
          <a:bodyPr wrap="square" rtlCol="0">
            <a:spAutoFit/>
          </a:bodyPr>
          <a:p>
            <a:pPr>
              <a:lnSpc>
                <a:spcPct val="110000"/>
              </a:lnSpc>
            </a:pPr>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pPr>
              <a:lnSpc>
                <a:spcPct val="110000"/>
              </a:lnSpc>
            </a:pPr>
            <a:endParaRPr lang="zh-CN" altLang="en-US">
              <a:solidFill>
                <a:srgbClr val="FF0000"/>
              </a:solidFill>
              <a:ea typeface="宋体" panose="02010600030101010101" pitchFamily="2" charset="-122"/>
            </a:endParaRPr>
          </a:p>
          <a:p>
            <a:pPr>
              <a:lnSpc>
                <a:spcPct val="110000"/>
              </a:lnSpc>
            </a:pPr>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347720" y="563245"/>
            <a:ext cx="2038985" cy="4373245"/>
          </a:xfrm>
          <a:prstGeom prst="rect">
            <a:avLst/>
          </a:prstGeom>
        </p:spPr>
      </p:pic>
      <p:pic>
        <p:nvPicPr>
          <p:cNvPr id="8" name="图片 7"/>
          <p:cNvPicPr>
            <a:picLocks noChangeAspect="1"/>
          </p:cNvPicPr>
          <p:nvPr/>
        </p:nvPicPr>
        <p:blipFill>
          <a:blip r:embed="rId2"/>
          <a:stretch>
            <a:fillRect/>
          </a:stretch>
        </p:blipFill>
        <p:spPr>
          <a:xfrm>
            <a:off x="649605" y="563245"/>
            <a:ext cx="2028190" cy="4373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pic>
        <p:nvPicPr>
          <p:cNvPr id="4" name="图片 3"/>
          <p:cNvPicPr>
            <a:picLocks noChangeAspect="1"/>
          </p:cNvPicPr>
          <p:nvPr/>
        </p:nvPicPr>
        <p:blipFill>
          <a:blip r:embed="rId1"/>
          <a:stretch>
            <a:fillRect/>
          </a:stretch>
        </p:blipFill>
        <p:spPr>
          <a:xfrm>
            <a:off x="1600200" y="720090"/>
            <a:ext cx="5943600" cy="3703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5 </a:t>
            </a:r>
            <a:r>
              <a:rPr lang="zh-CN">
                <a:sym typeface="+mn-ea"/>
              </a:rPr>
              <a:t>小程序</a:t>
            </a:r>
            <a:r>
              <a:rPr lang="en-US" altLang="zh-CN">
                <a:sym typeface="+mn-ea"/>
              </a:rPr>
              <a:t>-</a:t>
            </a:r>
            <a:r>
              <a:rPr lang="zh-CN">
                <a:sym typeface="+mn-ea"/>
              </a:rPr>
              <a:t>管理角色切换</a:t>
            </a:r>
            <a:endParaRPr lang="zh-CN">
              <a:sym typeface="+mn-ea"/>
            </a:endParaRPr>
          </a:p>
        </p:txBody>
      </p:sp>
      <p:sp>
        <p:nvSpPr>
          <p:cNvPr id="4" name="文本框 3"/>
          <p:cNvSpPr txBox="1"/>
          <p:nvPr/>
        </p:nvSpPr>
        <p:spPr>
          <a:xfrm>
            <a:off x="6807835" y="78486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3" name="图片 -2147482605"/>
          <p:cNvPicPr>
            <a:picLocks noChangeAspect="1"/>
          </p:cNvPicPr>
          <p:nvPr/>
        </p:nvPicPr>
        <p:blipFill>
          <a:blip r:embed="rId1"/>
          <a:stretch>
            <a:fillRect/>
          </a:stretch>
        </p:blipFill>
        <p:spPr>
          <a:xfrm>
            <a:off x="259080" y="784860"/>
            <a:ext cx="6505575" cy="320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1476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1129665"/>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服务人员：</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手机号：</a:t>
            </a:r>
            <a:endParaRPr lang="en-US" altLang="zh-CN"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mn-ea"/>
              </a:rPr>
              <a:t>QQ</a:t>
            </a:r>
            <a:r>
              <a:rPr lang="zh-CN" altLang="en-US" sz="1350">
                <a:sym typeface="+mn-ea"/>
              </a:rPr>
              <a:t>号：</a:t>
            </a:r>
            <a:endParaRPr lang="zh-CN" altLang="en-US"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微软雅黑" panose="020B0503020204020204" pitchFamily="34" charset="-122"/>
              </a:rPr>
              <a:t>←</a:t>
            </a:r>
            <a:r>
              <a:rPr lang="zh-CN" altLang="en-US" sz="1350">
                <a:sym typeface="微软雅黑" panose="020B0503020204020204" pitchFamily="34" charset="-122"/>
              </a:rPr>
              <a:t>微信扫码加好友</a:t>
            </a:r>
            <a:endParaRPr lang="zh-CN" altLang="en-US"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sp>
        <p:nvSpPr>
          <p:cNvPr id="7" name="同侧圆角矩形 6"/>
          <p:cNvSpPr/>
          <p:nvPr/>
        </p:nvSpPr>
        <p:spPr>
          <a:xfrm>
            <a:off x="1454150" y="1969770"/>
            <a:ext cx="1276350" cy="495300"/>
          </a:xfrm>
          <a:prstGeom prst="round2SameRect">
            <a:avLst/>
          </a:prstGeom>
          <a:solidFill>
            <a:srgbClr val="7F7F7F"/>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9" name="同侧圆角矩形 8"/>
          <p:cNvSpPr/>
          <p:nvPr/>
        </p:nvSpPr>
        <p:spPr>
          <a:xfrm>
            <a:off x="1447800" y="926465"/>
            <a:ext cx="1274763" cy="495300"/>
          </a:xfrm>
          <a:prstGeom prst="round2SameRect">
            <a:avLst/>
          </a:prstGeom>
          <a:solidFill>
            <a:srgbClr val="7F7F7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同侧圆角矩形 17"/>
          <p:cNvSpPr/>
          <p:nvPr/>
        </p:nvSpPr>
        <p:spPr>
          <a:xfrm>
            <a:off x="807720" y="2922905"/>
            <a:ext cx="2554605" cy="695960"/>
          </a:xfrm>
          <a:prstGeom prst="round2SameRect">
            <a:avLst/>
          </a:prstGeom>
          <a:solidFill>
            <a:schemeClr val="bg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（管理员、实习负责老师）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 name="同侧圆角矩形 18"/>
          <p:cNvSpPr/>
          <p:nvPr/>
        </p:nvSpPr>
        <p:spPr>
          <a:xfrm>
            <a:off x="692785" y="4046220"/>
            <a:ext cx="2784475" cy="495300"/>
          </a:xfrm>
          <a:prstGeom prst="round2SameRect">
            <a:avLst/>
          </a:prstGeom>
          <a:solidFill>
            <a:srgbClr val="C51A24"/>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教务管理（管理员）</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0" name="右箭头 19"/>
          <p:cNvSpPr/>
          <p:nvPr/>
        </p:nvSpPr>
        <p:spPr>
          <a:xfrm>
            <a:off x="2811463" y="2212658"/>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1" name="矩形 20"/>
          <p:cNvSpPr/>
          <p:nvPr/>
        </p:nvSpPr>
        <p:spPr>
          <a:xfrm>
            <a:off x="4418013" y="1707515"/>
            <a:ext cx="4068763" cy="101917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、签到考勤查看提醒；</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、周日志和实习报告批阅、实习成绩鉴定；</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、部分统计信息查看。</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3" name="右箭头 22"/>
          <p:cNvSpPr/>
          <p:nvPr/>
        </p:nvSpPr>
        <p:spPr>
          <a:xfrm>
            <a:off x="3408045" y="3232785"/>
            <a:ext cx="96266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4" name="右箭头 23"/>
          <p:cNvSpPr/>
          <p:nvPr/>
        </p:nvSpPr>
        <p:spPr>
          <a:xfrm>
            <a:off x="3529330" y="4255770"/>
            <a:ext cx="79565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5" name="右箭头 24"/>
          <p:cNvSpPr/>
          <p:nvPr/>
        </p:nvSpPr>
        <p:spPr>
          <a:xfrm>
            <a:off x="2759075" y="1183005"/>
            <a:ext cx="156591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6" name="矩形 25"/>
          <p:cNvSpPr/>
          <p:nvPr/>
        </p:nvSpPr>
        <p:spPr>
          <a:xfrm>
            <a:off x="4416425" y="2821940"/>
            <a:ext cx="4070350" cy="95440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、查看统计报表等。</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7" name="矩形 26"/>
          <p:cNvSpPr/>
          <p:nvPr/>
        </p:nvSpPr>
        <p:spPr>
          <a:xfrm>
            <a:off x="4414520" y="3882390"/>
            <a:ext cx="4072255" cy="803910"/>
          </a:xfrm>
          <a:prstGeom prst="rect">
            <a:avLst/>
          </a:prstGeom>
          <a:solidFill>
            <a:srgbClr val="C51A24"/>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查看统计报表等。</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8" name="矩形 27"/>
          <p:cNvSpPr/>
          <p:nvPr/>
        </p:nvSpPr>
        <p:spPr>
          <a:xfrm>
            <a:off x="4416425" y="510540"/>
            <a:ext cx="4070350" cy="113665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、签到考勤；</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、提交过程材料（周日志等）和实习报告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、提交成绩鉴定等。</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9" name="上箭头 28"/>
          <p:cNvSpPr/>
          <p:nvPr/>
        </p:nvSpPr>
        <p:spPr>
          <a:xfrm>
            <a:off x="2018030" y="3618865"/>
            <a:ext cx="135255" cy="4273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0" name="上箭头 29"/>
          <p:cNvSpPr/>
          <p:nvPr/>
        </p:nvSpPr>
        <p:spPr>
          <a:xfrm>
            <a:off x="2017395" y="2465070"/>
            <a:ext cx="135255"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1" name="上下箭头 30"/>
          <p:cNvSpPr/>
          <p:nvPr/>
        </p:nvSpPr>
        <p:spPr>
          <a:xfrm>
            <a:off x="2023745" y="1421765"/>
            <a:ext cx="121920" cy="54737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a:solidFill>
                  <a:schemeClr val="tx1"/>
                </a:solidFill>
                <a:latin typeface="Microsoft YaHei Bold" panose="020B0502040204020203" charset="-122"/>
                <a:ea typeface="Microsoft YaHei Bold" panose="020B0502040204020203" charset="-122"/>
                <a:sym typeface="+mn-ea"/>
              </a:rPr>
              <a:t>流程概述</a:t>
            </a:r>
            <a:endParaRPr lang="zh-CN" sz="1500" b="1">
              <a:solidFill>
                <a:schemeClr val="tx1"/>
              </a:solidFill>
              <a:latin typeface="Microsoft YaHei Bold" panose="020B0502040204020203" charset="-122"/>
              <a:ea typeface="Microsoft YaHei Bold" panose="020B0502040204020203" charset="-122"/>
              <a:sym typeface="+mn-ea"/>
            </a:endParaRPr>
          </a:p>
        </p:txBody>
      </p:sp>
      <p:sp>
        <p:nvSpPr>
          <p:cNvPr id="59" name="燕尾形 58"/>
          <p:cNvSpPr/>
          <p:nvPr/>
        </p:nvSpPr>
        <p:spPr>
          <a:xfrm>
            <a:off x="2591753" y="2308860"/>
            <a:ext cx="1285399"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62" name="文本占位符 1"/>
          <p:cNvSpPr/>
          <p:nvPr/>
        </p:nvSpPr>
        <p:spPr>
          <a:xfrm>
            <a:off x="2552224" y="1716405"/>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实习基地管理</a:t>
            </a:r>
            <a:endParaRPr lang="zh-CN" sz="1500" kern="0" dirty="0">
              <a:solidFill>
                <a:schemeClr val="tx1"/>
              </a:solidFill>
              <a:sym typeface="+mn-ea"/>
            </a:endParaRPr>
          </a:p>
        </p:txBody>
      </p:sp>
      <p:sp>
        <p:nvSpPr>
          <p:cNvPr id="174" name="矩形 173"/>
          <p:cNvSpPr/>
          <p:nvPr/>
        </p:nvSpPr>
        <p:spPr>
          <a:xfrm>
            <a:off x="2575084" y="2907030"/>
            <a:ext cx="1454468" cy="89916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导入实习基地和实习点，规范实习流程（可选），一般由教务管理或实习负责人操作</a:t>
            </a:r>
            <a:endParaRPr lang="zh-CN" sz="900" kern="0" dirty="0">
              <a:solidFill>
                <a:schemeClr val="tx1">
                  <a:lumMod val="65000"/>
                  <a:lumOff val="35000"/>
                </a:schemeClr>
              </a:solidFill>
              <a:sym typeface="+mn-ea"/>
            </a:endParaRPr>
          </a:p>
        </p:txBody>
      </p:sp>
      <p:sp>
        <p:nvSpPr>
          <p:cNvPr id="9" name="燕尾形 8"/>
          <p:cNvSpPr/>
          <p:nvPr/>
        </p:nvSpPr>
        <p:spPr>
          <a:xfrm>
            <a:off x="1303020"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8" name="文本占位符 1"/>
          <p:cNvSpPr/>
          <p:nvPr/>
        </p:nvSpPr>
        <p:spPr>
          <a:xfrm>
            <a:off x="1271111"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基础信息录入</a:t>
            </a:r>
            <a:endParaRPr lang="zh-CN" sz="1500" kern="0" dirty="0">
              <a:solidFill>
                <a:schemeClr val="tx1"/>
              </a:solidFill>
              <a:sym typeface="+mn-ea"/>
            </a:endParaRPr>
          </a:p>
        </p:txBody>
      </p:sp>
      <p:sp>
        <p:nvSpPr>
          <p:cNvPr id="19" name="矩形 18"/>
          <p:cNvSpPr/>
          <p:nvPr/>
        </p:nvSpPr>
        <p:spPr>
          <a:xfrm>
            <a:off x="1293971" y="1635919"/>
            <a:ext cx="1421606"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900" kern="0" dirty="0">
                <a:solidFill>
                  <a:schemeClr val="tx1">
                    <a:lumMod val="65000"/>
                    <a:lumOff val="35000"/>
                  </a:schemeClr>
                </a:solidFill>
                <a:sym typeface="+mn-ea"/>
              </a:rPr>
              <a:t>导入基础信息，一般由教务管理操作</a:t>
            </a:r>
            <a:endParaRPr lang="zh-CN" altLang="en-US" sz="900" kern="0" dirty="0">
              <a:solidFill>
                <a:schemeClr val="tx1">
                  <a:lumMod val="65000"/>
                  <a:lumOff val="35000"/>
                </a:schemeClr>
              </a:solidFill>
              <a:sym typeface="+mn-ea"/>
            </a:endParaRPr>
          </a:p>
        </p:txBody>
      </p:sp>
      <p:sp>
        <p:nvSpPr>
          <p:cNvPr id="25" name="燕尾形 24"/>
          <p:cNvSpPr/>
          <p:nvPr/>
        </p:nvSpPr>
        <p:spPr>
          <a:xfrm>
            <a:off x="387715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29" name="文本占位符 1"/>
          <p:cNvSpPr/>
          <p:nvPr/>
        </p:nvSpPr>
        <p:spPr>
          <a:xfrm>
            <a:off x="383857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实习计划创建</a:t>
            </a:r>
            <a:endParaRPr lang="zh-CN" sz="1500" kern="0" dirty="0">
              <a:solidFill>
                <a:schemeClr val="tx1"/>
              </a:solidFill>
              <a:sym typeface="+mn-ea"/>
            </a:endParaRPr>
          </a:p>
        </p:txBody>
      </p:sp>
      <p:sp>
        <p:nvSpPr>
          <p:cNvPr id="30" name="矩形 29"/>
          <p:cNvSpPr/>
          <p:nvPr/>
        </p:nvSpPr>
        <p:spPr>
          <a:xfrm>
            <a:off x="3861435" y="1635919"/>
            <a:ext cx="1423511"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创建实习计划，一般由实习负责人操作</a:t>
            </a:r>
            <a:endParaRPr lang="zh-CN" sz="900" kern="0" dirty="0">
              <a:solidFill>
                <a:schemeClr val="tx1">
                  <a:lumMod val="65000"/>
                  <a:lumOff val="35000"/>
                </a:schemeClr>
              </a:solidFill>
              <a:sym typeface="+mn-ea"/>
            </a:endParaRPr>
          </a:p>
        </p:txBody>
      </p:sp>
      <p:sp>
        <p:nvSpPr>
          <p:cNvPr id="46" name="燕尾形 45"/>
          <p:cNvSpPr/>
          <p:nvPr/>
        </p:nvSpPr>
        <p:spPr>
          <a:xfrm>
            <a:off x="5163979" y="2310765"/>
            <a:ext cx="1284923"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53" name="文本占位符 1"/>
          <p:cNvSpPr/>
          <p:nvPr/>
        </p:nvSpPr>
        <p:spPr>
          <a:xfrm>
            <a:off x="5133023" y="1703546"/>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实习过程管理</a:t>
            </a:r>
            <a:endParaRPr lang="zh-CN" sz="1500" kern="0" dirty="0">
              <a:solidFill>
                <a:schemeClr val="tx1"/>
              </a:solidFill>
              <a:sym typeface="+mn-ea"/>
            </a:endParaRPr>
          </a:p>
        </p:txBody>
      </p:sp>
      <p:sp>
        <p:nvSpPr>
          <p:cNvPr id="54" name="矩形 53"/>
          <p:cNvSpPr/>
          <p:nvPr/>
        </p:nvSpPr>
        <p:spPr>
          <a:xfrm>
            <a:off x="5174933" y="2907030"/>
            <a:ext cx="1390174"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岗位审核、签到查看、过程材料批阅等，一般由指导老师操作</a:t>
            </a:r>
            <a:endParaRPr lang="zh-CN" sz="900" kern="0" dirty="0">
              <a:solidFill>
                <a:schemeClr val="tx1">
                  <a:lumMod val="65000"/>
                  <a:lumOff val="35000"/>
                </a:schemeClr>
              </a:solidFill>
              <a:sym typeface="+mn-ea"/>
            </a:endParaRPr>
          </a:p>
        </p:txBody>
      </p:sp>
      <p:sp>
        <p:nvSpPr>
          <p:cNvPr id="90" name="TextBox 23"/>
          <p:cNvSpPr txBox="1"/>
          <p:nvPr/>
        </p:nvSpPr>
        <p:spPr>
          <a:xfrm>
            <a:off x="1789898" y="235529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01</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97" name="TextBox 23"/>
          <p:cNvSpPr txBox="1"/>
          <p:nvPr/>
        </p:nvSpPr>
        <p:spPr>
          <a:xfrm>
            <a:off x="3074820"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02</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2" name="TextBox 23"/>
          <p:cNvSpPr txBox="1"/>
          <p:nvPr/>
        </p:nvSpPr>
        <p:spPr>
          <a:xfrm>
            <a:off x="435974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03</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9" name="TextBox 23"/>
          <p:cNvSpPr txBox="1"/>
          <p:nvPr/>
        </p:nvSpPr>
        <p:spPr>
          <a:xfrm>
            <a:off x="5644665"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04</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10" name="燕尾形 109"/>
          <p:cNvSpPr/>
          <p:nvPr/>
        </p:nvSpPr>
        <p:spPr>
          <a:xfrm>
            <a:off x="645271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11" name="文本占位符 1"/>
          <p:cNvSpPr/>
          <p:nvPr/>
        </p:nvSpPr>
        <p:spPr>
          <a:xfrm>
            <a:off x="641413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数据统计查看</a:t>
            </a:r>
            <a:endParaRPr lang="zh-CN" sz="1500" kern="0" dirty="0">
              <a:solidFill>
                <a:schemeClr val="tx1"/>
              </a:solidFill>
              <a:sym typeface="+mn-ea"/>
            </a:endParaRPr>
          </a:p>
        </p:txBody>
      </p:sp>
      <p:sp>
        <p:nvSpPr>
          <p:cNvPr id="112" name="矩形 111"/>
          <p:cNvSpPr/>
          <p:nvPr/>
        </p:nvSpPr>
        <p:spPr>
          <a:xfrm>
            <a:off x="6436995" y="1635919"/>
            <a:ext cx="1447800"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系统提供丰富数据报表，不同教师权限可以查看和导出相关数据报表</a:t>
            </a:r>
            <a:endParaRPr lang="zh-CN" sz="900" kern="0" dirty="0">
              <a:solidFill>
                <a:schemeClr val="tx1">
                  <a:lumMod val="65000"/>
                  <a:lumOff val="35000"/>
                </a:schemeClr>
              </a:solidFill>
              <a:sym typeface="+mn-ea"/>
            </a:endParaRPr>
          </a:p>
        </p:txBody>
      </p:sp>
      <p:sp>
        <p:nvSpPr>
          <p:cNvPr id="114" name="TextBox 23"/>
          <p:cNvSpPr txBox="1"/>
          <p:nvPr/>
        </p:nvSpPr>
        <p:spPr>
          <a:xfrm>
            <a:off x="693530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05</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cxnSp>
        <p:nvCxnSpPr>
          <p:cNvPr id="115" name="直接连接符 114"/>
          <p:cNvCxnSpPr>
            <a:endCxn id="18" idx="0"/>
          </p:cNvCxnSpPr>
          <p:nvPr/>
        </p:nvCxnSpPr>
        <p:spPr>
          <a:xfrm>
            <a:off x="1945005"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529614"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086600"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229451" y="1971675"/>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810250" y="1972628"/>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sp>
        <p:nvSpPr>
          <p:cNvPr id="125" name="TextBox 39"/>
          <p:cNvSpPr/>
          <p:nvPr/>
        </p:nvSpPr>
        <p:spPr>
          <a:xfrm>
            <a:off x="2776061" y="706914"/>
            <a:ext cx="3484880" cy="345440"/>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800" kern="0" dirty="0">
                <a:solidFill>
                  <a:srgbClr val="C00000"/>
                </a:solidFill>
                <a:sym typeface="+mn-ea"/>
              </a:rPr>
              <a:t>流程概述</a:t>
            </a:r>
            <a:endParaRPr lang="zh-CN" sz="1800" kern="0" dirty="0">
              <a:solidFill>
                <a:srgbClr val="C00000"/>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02</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登录指南</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教师账号如何登录</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4" name="文本框 3"/>
          <p:cNvSpPr txBox="1"/>
          <p:nvPr/>
        </p:nvSpPr>
        <p:spPr>
          <a:xfrm>
            <a:off x="574675" y="681038"/>
            <a:ext cx="7735888" cy="334772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电脑网页端登录</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wzut.xybsyw.com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官网首页右上角点击“教师登录”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输入账号和密码直接登录</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或选择扫码登录使用小程序教师端扫码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Arial" panose="020B0604020202020204" pitchFamily="34" charset="0"/>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buFont typeface="Arial" panose="020B0604020202020204" pitchFamily="34" charset="0"/>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说明：第一次登入时需绑定手机，并重设密码。绑定手机以便忘记密码时可自行重置。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stretch>
            <a:fillRect/>
          </a:stretch>
        </p:blipFill>
        <p:spPr>
          <a:xfrm>
            <a:off x="35560" y="466090"/>
            <a:ext cx="7507605" cy="233807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4211955" y="2139950"/>
            <a:ext cx="4504690" cy="2871470"/>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14" name="文本框 13"/>
          <p:cNvSpPr txBox="1"/>
          <p:nvPr/>
        </p:nvSpPr>
        <p:spPr>
          <a:xfrm>
            <a:off x="1764030" y="3291840"/>
            <a:ext cx="1971675" cy="829945"/>
          </a:xfrm>
          <a:prstGeom prst="rect">
            <a:avLst/>
          </a:prstGeom>
          <a:noFill/>
          <a:effectLst>
            <a:glow rad="1079500">
              <a:schemeClr val="accent3">
                <a:satMod val="175000"/>
                <a:alpha val="100000"/>
              </a:schemeClr>
            </a:glow>
          </a:effectLst>
        </p:spPr>
        <p:txBody>
          <a:bodyPr wrap="square" rtlCol="0">
            <a:spAutoFit/>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选择或输入学校名称，</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输入所需信息，点击教师登录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5" name="直接箭头连接符 4"/>
          <p:cNvCxnSpPr/>
          <p:nvPr/>
        </p:nvCxnSpPr>
        <p:spPr>
          <a:xfrm flipH="1" flipV="1">
            <a:off x="5436235" y="699770"/>
            <a:ext cx="431800" cy="288290"/>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939790" y="843915"/>
            <a:ext cx="1863090" cy="337185"/>
          </a:xfrm>
          <a:prstGeom prst="rect">
            <a:avLst/>
          </a:prstGeom>
          <a:noFill/>
        </p:spPr>
        <p:txBody>
          <a:bodyPr wrap="squar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1.</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点击</a:t>
            </a:r>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mn-ea"/>
              </a:rPr>
              <a:t>教师登录</a:t>
            </a:r>
            <a:endParaRPr lang="zh-CN" altLang="en-US"/>
          </a:p>
        </p:txBody>
      </p:sp>
      <p:cxnSp>
        <p:nvCxnSpPr>
          <p:cNvPr id="8" name="直接箭头连接符 7"/>
          <p:cNvCxnSpPr/>
          <p:nvPr/>
        </p:nvCxnSpPr>
        <p:spPr>
          <a:xfrm>
            <a:off x="3636010" y="3698875"/>
            <a:ext cx="476250" cy="16510"/>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7365,&quot;width&quot;:23655}"/>
</p:tagLst>
</file>

<file path=ppt/tags/tag126.xml><?xml version="1.0" encoding="utf-8"?>
<p:tagLst xmlns:p="http://schemas.openxmlformats.org/presentationml/2006/main">
  <p:tag name="KSO_WM_UNIT_PLACING_PICTURE_USER_VIEWPORT" val="{&quot;height&quot;:4522,&quot;width&quot;:7094}"/>
</p:tagLst>
</file>

<file path=ppt/tags/tag127.xml><?xml version="1.0" encoding="utf-8"?>
<p:tagLst xmlns:p="http://schemas.openxmlformats.org/presentationml/2006/main">
  <p:tag name="KSO_WM_UNIT_PLACING_PICTURE_USER_VIEWPORT" val="{&quot;height&quot;:3870,&quot;width&quot;:3870}"/>
</p:tagLst>
</file>

<file path=ppt/tags/tag128.xml><?xml version="1.0" encoding="utf-8"?>
<p:tagLst xmlns:p="http://schemas.openxmlformats.org/presentationml/2006/main">
  <p:tag name="KSO_WM_UNIT_PLACING_PICTURE_USER_VIEWPORT" val="{&quot;height&quot;:4982,&quot;width&quot;:8962}"/>
</p:tagLst>
</file>

<file path=ppt/tags/tag129.xml><?xml version="1.0" encoding="utf-8"?>
<p:tagLst xmlns:p="http://schemas.openxmlformats.org/presentationml/2006/main">
  <p:tag name="COMMONDATA" val="eyJoZGlkIjoiNjYzODNjMGI2OGMwMmM2YzkyODdiNmY1OTY5ZGEzZmEifQ=="/>
  <p:tag name="KSO_WPP_MARK_KEY" val="78944107-a6d9-45ae-9572-97e44605ac8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3276</Words>
  <Application>WPS 演示</Application>
  <PresentationFormat>全屏显示(16:9)</PresentationFormat>
  <Paragraphs>400</Paragraphs>
  <Slides>41</Slides>
  <Notes>5</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41</vt:i4>
      </vt:variant>
    </vt:vector>
  </HeadingPairs>
  <TitlesOfParts>
    <vt:vector size="63" baseType="lpstr">
      <vt:lpstr>Arial</vt:lpstr>
      <vt:lpstr>宋体</vt:lpstr>
      <vt:lpstr>Wingdings</vt:lpstr>
      <vt:lpstr>Calibri</vt:lpstr>
      <vt:lpstr>微软雅黑</vt:lpstr>
      <vt:lpstr>Wingdings</vt:lpstr>
      <vt:lpstr>Microsoft YaHei Bold</vt:lpstr>
      <vt:lpstr>Microsoft YaHei Regular</vt:lpstr>
      <vt:lpstr>字魂105号-简雅黑</vt:lpstr>
      <vt:lpstr>DIN Alternate</vt:lpstr>
      <vt:lpstr>Sitka Text</vt:lpstr>
      <vt:lpstr>Calibri</vt:lpstr>
      <vt:lpstr>方正黑体简体</vt:lpstr>
      <vt:lpstr>Noto Serif CJK SC</vt:lpstr>
      <vt:lpstr>文鼎中楷体</vt:lpstr>
      <vt:lpstr>Arial Unicode MS</vt:lpstr>
      <vt:lpstr>黑体</vt:lpstr>
      <vt:lpstr>Office 主题</vt:lpstr>
      <vt:lpstr>1_自定义设计方案</vt:lpstr>
      <vt:lpstr>4_自定义设计方案</vt:lpstr>
      <vt:lpstr>2_自定义设计方案</vt:lpstr>
      <vt:lpstr>自定义设计方案</vt:lpstr>
      <vt:lpstr>PowerPoint 演示文稿</vt:lpstr>
      <vt:lpstr>PowerPoint 演示文稿</vt:lpstr>
      <vt:lpstr>PowerPoint 演示文稿</vt:lpstr>
      <vt:lpstr>平台角色-按账号权限</vt:lpstr>
      <vt:lpstr>平台角色-按账号权限</vt:lpstr>
      <vt:lpstr>PowerPoint 演示文稿</vt:lpstr>
      <vt:lpstr>PowerPoint 演示文稿</vt:lpstr>
      <vt:lpstr>登录指南-电脑网页端</vt:lpstr>
      <vt:lpstr>登录指南-电脑网页端</vt:lpstr>
      <vt:lpstr>登录指南-电脑网页端</vt:lpstr>
      <vt:lpstr>登录指南-微信小程序</vt:lpstr>
      <vt:lpstr>PowerPoint 演示文稿</vt:lpstr>
      <vt:lpstr>1.导入基础信息</vt:lpstr>
      <vt:lpstr>1.1 导入基础信息-院系信息</vt:lpstr>
      <vt:lpstr>1.2 导入基础信息-专业信息</vt:lpstr>
      <vt:lpstr>1.3 导入基础信息-班级信息</vt:lpstr>
      <vt:lpstr>1.4 导入基础信息-学生信息</vt:lpstr>
      <vt:lpstr>1.5 导入基础信息-教师信息</vt:lpstr>
      <vt:lpstr>1.5 导入基础信息-教师信息</vt:lpstr>
      <vt:lpstr>PowerPoint 演示文稿</vt:lpstr>
      <vt:lpstr>1.6 导入基础信息-实践课程</vt:lpstr>
      <vt:lpstr>1.6 导入基础信息-实践课程</vt:lpstr>
      <vt:lpstr>2 查看统计报表</vt:lpstr>
      <vt:lpstr>2 查看统计报表</vt:lpstr>
      <vt:lpstr>3 公告消息</vt:lpstr>
      <vt:lpstr>3 公告消息</vt:lpstr>
      <vt:lpstr>3 公告消息</vt:lpstr>
      <vt:lpstr>4 问卷调查</vt:lpstr>
      <vt:lpstr>5 “实习无忧”综合保险</vt:lpstr>
      <vt:lpstr>5 “实习无忧”综合保险</vt:lpstr>
      <vt:lpstr>PowerPoint 演示文稿</vt:lpstr>
      <vt:lpstr>1 小程序-工作台</vt:lpstr>
      <vt:lpstr>1 小程序-工作台</vt:lpstr>
      <vt:lpstr>2 小程序-大数据（增值业务）</vt:lpstr>
      <vt:lpstr>3 小程序-消息-通讯录、实习、系统、互动消息</vt:lpstr>
      <vt:lpstr>3 小程序-消息-公告</vt:lpstr>
      <vt:lpstr>4 小程序-我的-校友建设</vt:lpstr>
      <vt:lpstr>4 小程序-我的-互动</vt:lpstr>
      <vt:lpstr>4 小程序-我的-客服与反馈</vt:lpstr>
      <vt:lpstr>5 小程序-管理角色切换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Damon  涛</cp:lastModifiedBy>
  <cp:revision>501</cp:revision>
  <dcterms:created xsi:type="dcterms:W3CDTF">2017-01-09T09:44:00Z</dcterms:created>
  <dcterms:modified xsi:type="dcterms:W3CDTF">2022-12-04T06:20:25Z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06FDF829DE804BFF98AB06D4FD3F9052</vt:lpwstr>
  </property>
</Properties>
</file>