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</p:sldMasterIdLst>
  <p:notesMasterIdLst>
    <p:notesMasterId r:id="rId8"/>
  </p:notesMasterIdLst>
  <p:handoutMasterIdLst>
    <p:handoutMasterId r:id="rId53"/>
  </p:handoutMasterIdLst>
  <p:sldIdLst>
    <p:sldId id="699" r:id="rId7"/>
    <p:sldId id="701" r:id="rId9"/>
    <p:sldId id="702" r:id="rId10"/>
    <p:sldId id="711" r:id="rId11"/>
    <p:sldId id="747" r:id="rId12"/>
    <p:sldId id="748" r:id="rId13"/>
    <p:sldId id="703" r:id="rId14"/>
    <p:sldId id="710" r:id="rId15"/>
    <p:sldId id="934" r:id="rId16"/>
    <p:sldId id="935" r:id="rId17"/>
    <p:sldId id="936" r:id="rId18"/>
    <p:sldId id="755" r:id="rId19"/>
    <p:sldId id="815" r:id="rId20"/>
    <p:sldId id="824" r:id="rId21"/>
    <p:sldId id="816" r:id="rId22"/>
    <p:sldId id="817" r:id="rId23"/>
    <p:sldId id="818" r:id="rId24"/>
    <p:sldId id="819" r:id="rId25"/>
    <p:sldId id="820" r:id="rId26"/>
    <p:sldId id="821" r:id="rId27"/>
    <p:sldId id="822" r:id="rId28"/>
    <p:sldId id="823" r:id="rId29"/>
    <p:sldId id="865" r:id="rId30"/>
    <p:sldId id="866" r:id="rId31"/>
    <p:sldId id="867" r:id="rId32"/>
    <p:sldId id="869" r:id="rId33"/>
    <p:sldId id="868" r:id="rId34"/>
    <p:sldId id="870" r:id="rId35"/>
    <p:sldId id="871" r:id="rId36"/>
    <p:sldId id="812" r:id="rId37"/>
    <p:sldId id="873" r:id="rId38"/>
    <p:sldId id="874" r:id="rId39"/>
    <p:sldId id="975" r:id="rId40"/>
    <p:sldId id="976" r:id="rId41"/>
    <p:sldId id="813" r:id="rId42"/>
    <p:sldId id="882" r:id="rId43"/>
    <p:sldId id="977" r:id="rId44"/>
    <p:sldId id="814" r:id="rId45"/>
    <p:sldId id="793" r:id="rId46"/>
    <p:sldId id="978" r:id="rId47"/>
    <p:sldId id="979" r:id="rId48"/>
    <p:sldId id="980" r:id="rId49"/>
    <p:sldId id="981" r:id="rId50"/>
    <p:sldId id="982" r:id="rId51"/>
    <p:sldId id="811" r:id="rId52"/>
  </p:sldIdLst>
  <p:sldSz cx="9144000" cy="5143500" type="screen16x9"/>
  <p:notesSz cx="6858000" cy="9144000"/>
  <p:custDataLst>
    <p:tags r:id="rId58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C51A2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65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8" Type="http://schemas.openxmlformats.org/officeDocument/2006/relationships/tags" Target="tags/tag129.xml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panose="020B0502040204020203" charset="-122"/>
                <a:ea typeface="Microsoft YaHei Bold" panose="020B0502040204020203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4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ctrTitle"/>
          </p:nvPr>
        </p:nvSpPr>
        <p:spPr>
          <a:xfrm>
            <a:off x="187643" y="72390"/>
            <a:ext cx="714136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2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panose="020B0502040204020203" charset="-122"/>
          <a:ea typeface="Microsoft YaHei Bold" panose="020B0502040204020203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tags" Target="../tags/tag12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34.png"/><Relationship Id="rId1" Type="http://schemas.openxmlformats.org/officeDocument/2006/relationships/tags" Target="../tags/tag128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5.png"/><Relationship Id="rId3" Type="http://schemas.openxmlformats.org/officeDocument/2006/relationships/tags" Target="../tags/tag126.xml"/><Relationship Id="rId2" Type="http://schemas.openxmlformats.org/officeDocument/2006/relationships/image" Target="../media/image4.png"/><Relationship Id="rId1" Type="http://schemas.openxmlformats.org/officeDocument/2006/relationships/tags" Target="../tags/tag1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0" y="988695"/>
            <a:ext cx="9144000" cy="2946083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33901" y="801529"/>
            <a:ext cx="7676674" cy="3319939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  <a:effectLst/>
        </p:spPr>
        <p:txBody>
          <a:bodyPr lIns="45718" rIns="45718" anchor="ctr"/>
          <a:lstStyle/>
          <a:p>
            <a:pPr algn="ctr"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54292" y="22860"/>
            <a:ext cx="9198293" cy="517445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4" name="Shape 26"/>
          <p:cNvSpPr/>
          <p:nvPr/>
        </p:nvSpPr>
        <p:spPr>
          <a:xfrm>
            <a:off x="3021330" y="3127375"/>
            <a:ext cx="3148965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微软雅黑" panose="020B0503020204020204" pitchFamily="34" charset="-122"/>
              </a:rPr>
              <a:t>实习负责人（实习计划设置）</a:t>
            </a:r>
            <a:endParaRPr lang="zh-CN" sz="1350" kern="0" dirty="0">
              <a:sym typeface="微软雅黑" panose="020B0503020204020204" pitchFamily="34" charset="-122"/>
            </a:endParaRPr>
          </a:p>
        </p:txBody>
      </p:sp>
      <p:sp>
        <p:nvSpPr>
          <p:cNvPr id="16" name="Shape 26"/>
          <p:cNvSpPr/>
          <p:nvPr/>
        </p:nvSpPr>
        <p:spPr>
          <a:xfrm>
            <a:off x="1127760" y="1405414"/>
            <a:ext cx="6888956" cy="133794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lstStyle/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300" b="1" kern="0" dirty="0">
                <a:sym typeface="微软雅黑" panose="020B0503020204020204" pitchFamily="34" charset="-122"/>
              </a:rPr>
              <a:t>校友邦实习实训平台</a:t>
            </a:r>
            <a:endParaRPr lang="zh-CN" sz="3600" b="1" kern="0" dirty="0">
              <a:sym typeface="微软雅黑" panose="020B0503020204020204" pitchFamily="34" charset="-122"/>
            </a:endParaRPr>
          </a:p>
          <a:p>
            <a:pPr lvl="0" 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100" kern="0" dirty="0">
                <a:sym typeface="微软雅黑" panose="020B0503020204020204" pitchFamily="34" charset="-122"/>
              </a:rPr>
              <a:t>操作指南</a:t>
            </a:r>
            <a:endParaRPr lang="zh-CN" sz="2100" kern="0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81901" y="2923699"/>
            <a:ext cx="1580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10978" y="4356735"/>
            <a:ext cx="1122521" cy="359569"/>
            <a:chOff x="8365" y="9148"/>
            <a:chExt cx="2357" cy="755"/>
          </a:xfrm>
        </p:grpSpPr>
        <p:sp>
          <p:nvSpPr>
            <p:cNvPr id="29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483235"/>
            <a:ext cx="8722995" cy="42513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868035" y="1203324"/>
            <a:ext cx="2465705" cy="337185"/>
          </a:xfrm>
          <a:prstGeom prst="rect">
            <a:avLst/>
          </a:prstGeom>
          <a:noFill/>
          <a:effectLst>
            <a:outerShdw blurRad="50800" dist="50800" dir="180000" algn="ctr" rotWithShape="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修改个人资料或角色切换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7308215" y="813435"/>
            <a:ext cx="149225" cy="3181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630555" y="812800"/>
            <a:ext cx="549910" cy="392239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827403" y="2499360"/>
            <a:ext cx="327025" cy="107632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功能菜单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020" y="812800"/>
            <a:ext cx="469900" cy="3921760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899156" y="483231"/>
            <a:ext cx="137858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导航菜单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87675" y="1491615"/>
            <a:ext cx="121666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功能区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3495" y="812800"/>
            <a:ext cx="7596505" cy="392239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630555" y="812800"/>
            <a:ext cx="300990" cy="2914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7995" y="2427605"/>
            <a:ext cx="1553845" cy="26708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微信小程序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533400"/>
            <a:ext cx="3950335" cy="142049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关注教师端小程序</a:t>
            </a:r>
            <a:endParaRPr kumimoji="0" lang="en-US" altLang="zh-CN" sz="24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微信扫描下方二维码关注校友邦教师端公众号</a:t>
            </a:r>
            <a:endParaRPr kumimoji="0" lang="en-US" altLang="zh-CN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点击实践管理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→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工作台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36415" y="342900"/>
            <a:ext cx="4671695" cy="20605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小程序登录</a:t>
            </a:r>
            <a:endParaRPr kumimoji="0" lang="en-US" altLang="zh-CN" sz="24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b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输入学校、账号、密码进行登录或使用验证码登录</a:t>
            </a:r>
            <a:endParaRPr lang="zh-CN" altLang="en-US" b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在下方我的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→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设置里可以退出登录，切换账号或修改密码等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教师账号统一生成，无需自行注册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9705" y="1923415"/>
            <a:ext cx="1818005" cy="1818005"/>
          </a:xfrm>
          <a:prstGeom prst="rect">
            <a:avLst/>
          </a:prstGeom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9950" y="1912620"/>
            <a:ext cx="1896110" cy="1829435"/>
          </a:xfrm>
          <a:prstGeom prst="rect">
            <a:avLst/>
          </a:prstGeom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4115" y="2427605"/>
            <a:ext cx="1486535" cy="21088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0425" y="2427605"/>
            <a:ext cx="1457325" cy="25946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56100" y="4371340"/>
            <a:ext cx="154495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账号密码登录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83935" y="4371340"/>
            <a:ext cx="121666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验证码登录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58735" y="4371340"/>
            <a:ext cx="121666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修改密码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2425" y="4034155"/>
            <a:ext cx="3048000" cy="30670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40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提示：计划设置需在电脑网页端</a:t>
            </a:r>
            <a:endParaRPr lang="zh-CN" altLang="en-US" sz="140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58110" y="4722495"/>
            <a:ext cx="309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03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实习计划设置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设置实习计划的流程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实习计划设置</a:t>
            </a:r>
            <a:endParaRPr lang="zh-CN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0450" y="762000"/>
            <a:ext cx="7021513" cy="3783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实习计划设置</a:t>
            </a:r>
            <a:endParaRPr kumimoji="0" lang="zh-CN" altLang="en-US" sz="24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endParaRPr kumimoji="0" lang="zh-CN" altLang="en-US" sz="240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点击“实践教学”导航菜单，进入实践教学功能模块；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点击“实习计划”按钮，然后点击红色的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创建计划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根据提示进行实习计划设置工作：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defRPr/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（1）</a:t>
            </a: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计划详情（输入计划名称，选择时间、课程、参与班级等）；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 （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）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设置参与形式及实习要求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 （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3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）设置实习项目；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 （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4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）关联指导老师。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>
              <a:buClrTx/>
              <a:buSzTx/>
              <a:defRPr/>
            </a:pP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628015"/>
            <a:ext cx="8869680" cy="42786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计划详情</a:t>
            </a:r>
            <a:endParaRPr lang="zh-CN" altLang="en-US"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467995" y="1419860"/>
            <a:ext cx="95885" cy="3524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23849" y="2006599"/>
            <a:ext cx="220916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实践教学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1188085" y="1347470"/>
            <a:ext cx="215900" cy="2159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75740" y="975360"/>
            <a:ext cx="26428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实习计划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 flipV="1">
            <a:off x="1764030" y="2679700"/>
            <a:ext cx="215900" cy="2520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984375" y="2931795"/>
            <a:ext cx="19697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创建实习计划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3275965" y="2499995"/>
            <a:ext cx="288290" cy="2876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491865" y="2211705"/>
            <a:ext cx="296608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此处可设置计划列表显示项目和导出计划情况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66090"/>
            <a:ext cx="6086475" cy="43745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计划详情</a:t>
            </a:r>
            <a:endParaRPr lang="zh-CN">
              <a:sym typeface="+mn-ea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723890" y="843598"/>
            <a:ext cx="2898775" cy="295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algn="ctr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编辑信息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algn="ctr" defTabSz="914400">
              <a:buClrTx/>
              <a:buSzTx/>
              <a:defRPr/>
            </a:pPr>
            <a:endParaRPr kumimoji="0" lang="zh-CN" altLang="en-US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填写计划名称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选择实习课程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选择参与班级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设置实习时间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选择实习负责老师</a:t>
            </a: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(</a:t>
            </a:r>
            <a:r>
              <a:rPr kumimoji="0" lang="zh-CN" altLang="en-US" sz="1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此处不是关联指导老师，是赋予指导老师编辑此计划的权限，可不设置</a:t>
            </a:r>
            <a:r>
              <a:rPr kumimoji="0" lang="zh-CN" altLang="zh-CN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）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点击提交进行保存，进入第二步实习要求设置。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说明：标</a:t>
            </a: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*</a:t>
            </a: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号为必填项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 flipV="1">
            <a:off x="2987675" y="3435985"/>
            <a:ext cx="215900" cy="2159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11730" y="3724275"/>
            <a:ext cx="2949575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更多设置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中可以完善实习目的、实习内容等文字内容，为可选内容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555625"/>
            <a:ext cx="8869680" cy="42786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设置参与形式及实习要求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9840" y="1779901"/>
            <a:ext cx="285496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实习计划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功能菜单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963295" y="1656080"/>
            <a:ext cx="296545" cy="1955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436235" y="3148328"/>
            <a:ext cx="212217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要求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，设置相关实习参与形式及实习要求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7236460" y="3940175"/>
            <a:ext cx="327660" cy="2159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71550" y="850247"/>
            <a:ext cx="2979420" cy="337186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611505" y="1059815"/>
            <a:ext cx="360045" cy="1930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83260" y="4156075"/>
            <a:ext cx="5884545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algn="l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提示：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第一步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计划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里点下一步或实习要求，会直接进入到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       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设置实习要求界面，无需返回此页面进入实习要求设置；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          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白底按钮表示未操作，蓝底按钮表示已完成。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" y="555625"/>
            <a:ext cx="8538210" cy="41725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设置参与形式及实习要求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07765" y="2428240"/>
            <a:ext cx="532066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选择参与形式，分为自主、集中、双向三种，一个计划可以同时有多种参与形式，也可以只选择一种参与形式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3419475" y="2284095"/>
            <a:ext cx="215900" cy="27432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987675" y="466090"/>
            <a:ext cx="2214880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点击此处可以在实习计划各设置步骤间切换</a:t>
            </a:r>
            <a:endParaRPr kumimoji="0" lang="zh-CN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2555875" y="771525"/>
            <a:ext cx="360045" cy="1847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131820" y="3363595"/>
            <a:ext cx="411035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设置实习要求，比如：三方协议、签到、周日志、实习报告、成绩鉴定等。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2700020" y="3796030"/>
            <a:ext cx="287655" cy="1435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068445" y="1298575"/>
            <a:ext cx="48139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自主安排：适合分散实习，学生自己找实习单位岗位，需要学生报名提交岗位；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集中安排：统一安排学生到一处或多处实习点</a:t>
            </a:r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实习基地参观或学习等；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双向选择：学生可选择报名自己想参与的实习项目或选题，实习项目和选题绑定指导老师，可设置是否需要指导老师审核同意学生报名，这样学生和老师可双向选择。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设置参与形式及实习要求</a:t>
            </a:r>
            <a:endParaRPr lang="zh-CN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" y="635635"/>
            <a:ext cx="8569960" cy="40366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18685" y="1532890"/>
            <a:ext cx="4375150" cy="304101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根据课程要求，选择是否需要；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实习报告，可选择系统推荐模板，也可以选择自定义上传的模板。自定义模板上传的时候需要选择是否要人工处理；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成绩鉴定可预览和选择系统自带的，也可以咨询校友邦工作人员上传自定义的；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4.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如选择多种实习形式，可分别设置每种形式下的实习要求；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20000"/>
              </a:lnSpc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5.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点击下一步，可直接保存，然后进入第三步设置项目。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555625"/>
            <a:ext cx="8869680" cy="42786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5739" y="1322705"/>
            <a:ext cx="297942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点击实践教学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→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实习计划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1187450" y="1419860"/>
            <a:ext cx="288290" cy="1435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643755" y="2403475"/>
            <a:ext cx="414718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找到对应计划，点击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项目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，进入设置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7812405" y="2787650"/>
            <a:ext cx="165100" cy="3536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547495" y="4011930"/>
            <a:ext cx="5559425" cy="90297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lnSpc>
                <a:spcPct val="110000"/>
              </a:lnSpc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提示：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第二步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要求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里点下一步或设置项目，会直接进入到设置实习项目界面，无需返回此页面进入实习项目设置；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10000"/>
              </a:lnSpc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          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白底按钮表示未操作，蓝底按钮表示已完成。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1363980" y="1133475"/>
            <a:ext cx="7399973" cy="3068003"/>
          </a:xfrm>
          <a:prstGeom prst="rect">
            <a:avLst/>
          </a:prstGeom>
          <a:solidFill>
            <a:srgbClr val="EFEFEF"/>
          </a:solidFill>
          <a:ln w="12700">
            <a:noFill/>
            <a:miter lim="400000"/>
          </a:ln>
          <a:effectLst>
            <a:outerShdw dir="13500000" sy="23000" kx="1200000" algn="br" rotWithShape="0">
              <a:prstClr val="black">
                <a:alpha val="9000"/>
              </a:prstClr>
            </a:outerShdw>
            <a:reflection stA="45000" endPos="0" dist="50800" dir="5400000" sy="-100000" algn="bl" rotWithShape="0"/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476" y="923925"/>
            <a:ext cx="1772603" cy="939165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1745153" y="-922362"/>
            <a:ext cx="1279706" cy="504321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字魂105号-简雅黑" panose="000005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96240" y="1001078"/>
            <a:ext cx="967740" cy="50673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2700" kern="0" dirty="0">
                <a:sym typeface="+mn-ea"/>
              </a:rPr>
              <a:t>目录</a:t>
            </a:r>
            <a:endParaRPr lang="zh-CN" sz="2700" kern="0" dirty="0"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8603" y="1484948"/>
            <a:ext cx="1286351" cy="299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350" kern="0" dirty="0">
                <a:sym typeface="+mn-ea"/>
              </a:rPr>
              <a:t>CONTENTS</a:t>
            </a:r>
            <a:endParaRPr lang="zh-CN" sz="1350" kern="0" dirty="0"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4810" y="1727200"/>
            <a:ext cx="2439035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校友邦平台角色介绍和整体流程概述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90520" y="1405890"/>
            <a:ext cx="206502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平台角色和流程概述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0438" y="1311910"/>
            <a:ext cx="6902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01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924651" y="2760186"/>
            <a:ext cx="2198370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设置实习计划的流程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921000" y="2422525"/>
            <a:ext cx="213106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实习计划设置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204244" y="2345055"/>
            <a:ext cx="7435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03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43136" y="1727359"/>
            <a:ext cx="1971199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教师账号如何登录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008846" y="1405890"/>
            <a:ext cx="1627823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登录指南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273834" y="1311910"/>
            <a:ext cx="7467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02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43295" y="2760345"/>
            <a:ext cx="2258695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实习基地</a:t>
            </a:r>
            <a:r>
              <a:rPr lang="en-US" alt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/</a:t>
            </a:r>
            <a:r>
              <a:rPr lang="zh-CN" altLang="en-US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实习点录入、使用和管理</a:t>
            </a:r>
            <a:endParaRPr lang="zh-CN" altLang="en-US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009005" y="2421890"/>
            <a:ext cx="2004695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实践基地管理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267484" y="2345055"/>
            <a:ext cx="7594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04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0" name="组合 9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4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" name="图片 1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30914" y="3340735"/>
            <a:ext cx="743585" cy="645160"/>
          </a:xfrm>
          <a:prstGeom prst="rect">
            <a:avLst/>
          </a:prstGeom>
        </p:spPr>
        <p:txBody>
          <a:bodyPr wrap="none">
            <a:spAutoFit/>
          </a:bodyPr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05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65897" y="3340735"/>
            <a:ext cx="75946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altLang="zh-CN" sz="3600" dirty="0" smtClean="0">
                <a:solidFill>
                  <a:srgbClr val="C00000"/>
                </a:solidFill>
                <a:latin typeface="DIN Alternate" panose="020B0500000000000000" charset="0"/>
                <a:ea typeface="Microsoft YaHei Regular" panose="020B0502040204020203" charset="-122"/>
                <a:cs typeface="DIN Alternate" panose="020B0500000000000000" charset="0"/>
              </a:rPr>
              <a:t>06</a:t>
            </a:r>
            <a:endParaRPr lang="en-US" altLang="zh-CN" sz="3600" dirty="0" smtClean="0">
              <a:solidFill>
                <a:srgbClr val="C00000"/>
              </a:solidFill>
              <a:latin typeface="DIN Alternate" panose="020B0500000000000000" charset="0"/>
              <a:ea typeface="Microsoft YaHei Regular" panose="020B0502040204020203" charset="-122"/>
              <a:cs typeface="DIN Alternate" panose="020B0500000000000000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1000" y="3456940"/>
            <a:ext cx="213106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统计报表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43295" y="3456940"/>
            <a:ext cx="2131060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其它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47511" y="3797776"/>
            <a:ext cx="2198370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实习数据的查看、统计和导出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43136" y="3755866"/>
            <a:ext cx="2198370" cy="229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olidFill>
                  <a:schemeClr val="bg1">
                    <a:lumMod val="50000"/>
                  </a:schemeClr>
                </a:solidFill>
                <a:sym typeface="+mn-ea"/>
              </a:rPr>
              <a:t>实习保险、调查问卷等</a:t>
            </a:r>
            <a:endParaRPr lang="zh-CN" sz="1050" kern="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580390"/>
            <a:ext cx="8534400" cy="4351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自主项目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60065" y="661670"/>
            <a:ext cx="389763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根据第二步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实习要求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里选择的实习形式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，会出现对应形式的项目，选择自主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集中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双向形式，分别进行设置。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2700020" y="1491615"/>
            <a:ext cx="431800" cy="1435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355465" y="2185670"/>
            <a:ext cx="4514215" cy="2745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</a:rPr>
              <a:t>1.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实习时间：自主项目的时间，不能超过实习计划时间范围；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岗位申请时间：自主实习学生报名提交岗位的时间；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岗位时间到期：是否允许学生继续申请可选择，默认允许；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4.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岗位审核：可选择是否需要指导老师审核岗位，默认无需审核；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5.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安排学生：添加学生可选择参与此自主项目的学生范围，可按专业班级选择；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如果学生比较分散，可以复制</a:t>
            </a:r>
            <a:r>
              <a:rPr lang="en-US" altLang="zh-CN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Excel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表中的学号列，粘贴到搜索框，搜索选中学号的所有学生，进行勾选；</a:t>
            </a:r>
            <a:endParaRPr lang="zh-CN" altLang="en-US" sz="1200">
              <a:solidFill>
                <a:srgbClr val="FF0000"/>
              </a:solidFill>
              <a:highlight>
                <a:srgbClr val="FFFF00"/>
              </a:highlight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6.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关联指导老师：关联关系比较简单的，比如一个老师指导一个班级，可直接在此处关联。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如果关联比较复杂，比如有几个班的学生，每个老师带几名学生，可以先跳过关联，设置好项目，先发布项目，然后在实习明细中通过师生关系关联模板统一关联；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</a:t>
            </a:r>
            <a:r>
              <a:rPr lang="zh-CN" altLang="en-US">
                <a:sym typeface="+mn-ea"/>
              </a:rPr>
              <a:t>项目</a:t>
            </a:r>
            <a:endParaRPr lang="zh-CN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65" y="756920"/>
            <a:ext cx="8383905" cy="3739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44165" y="3724275"/>
            <a:ext cx="4374515" cy="1104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1200">
                <a:solidFill>
                  <a:srgbClr val="FF0000"/>
                </a:solidFill>
              </a:rPr>
              <a:t>1.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同一个实习计划中，可以创建多个集中项目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点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新增项目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按钮，可以手动录入集中项目，适合集中项目比较少的情况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点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项目导入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按钮，可下载项目模板和分组安排模板，通过模板，批量导入生成集中项目，适合集中项目非常多的情况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4644390" y="3291840"/>
            <a:ext cx="201930" cy="2882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165" y="699770"/>
            <a:ext cx="8536305" cy="41065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39945" y="1488440"/>
            <a:ext cx="4367530" cy="34867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1.点“新增项目”，开始单个项目新增；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2.如需区分集中项目对应的实习单位，项目名称建议以单位名称命名。如果无需区分实习单位，那么所有参与集中项目的学生可以放到一个集中项目里；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3.安排学生：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选择需参与此集中项目的学生范围，可按专业班级选择；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  <a:cs typeface="+mn-ea"/>
                <a:sym typeface="+mn-ea"/>
              </a:rPr>
              <a:t>如果学生比较分散，可以复制Excel表中的学号列，粘贴到搜索框，搜索选中学号的所有学生，进行勾选；</a:t>
            </a:r>
            <a:endParaRPr lang="zh-CN" altLang="en-US" sz="1200">
              <a:solidFill>
                <a:srgbClr val="FF0000"/>
              </a:solidFill>
              <a:highlight>
                <a:srgbClr val="FFFF00"/>
              </a:highlight>
              <a:ea typeface="宋体" panose="02010600030101010101" pitchFamily="2" charset="-122"/>
              <a:cs typeface="+mn-ea"/>
              <a:sym typeface="+mn-ea"/>
            </a:endParaRP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4.关联指导老师：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关联关系比较简单的，比如一个老师指导一个班级，可直接在此处关联。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  <a:cs typeface="+mn-ea"/>
                <a:sym typeface="+mn-ea"/>
              </a:rPr>
              <a:t>如果关联比较复杂，比如有几个班的学生，每个老师带几名学生，可以先跳过关联，设置好项目，先发布完所有项目，然后在实习明细中通过师生关系关联模板统一关联；</a:t>
            </a:r>
            <a:endParaRPr lang="zh-CN" altLang="en-US" sz="1200">
              <a:solidFill>
                <a:srgbClr val="FF0000"/>
              </a:solidFill>
              <a:highlight>
                <a:srgbClr val="FFFF00"/>
              </a:highlight>
              <a:ea typeface="宋体" panose="02010600030101010101" pitchFamily="2" charset="-122"/>
              <a:cs typeface="+mn-ea"/>
              <a:sym typeface="+mn-ea"/>
            </a:endParaRP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5.实习单位/岗位：选择已录入到系统中的实习基地/实习点以及下边的岗位，这样统计数据将更加详细。录入实习基地可参考本文档后边的相关内容；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ea"/>
            </a:endParaRP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6.完成后，点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“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发布项目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”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628015"/>
            <a:ext cx="8686165" cy="4194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3845" y="2788285"/>
            <a:ext cx="34702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如果集中项目比较多，可点</a:t>
            </a:r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en-US">
                <a:solidFill>
                  <a:srgbClr val="FF0000"/>
                </a:solidFill>
              </a:rPr>
              <a:t>项目导入</a:t>
            </a:r>
            <a:r>
              <a:rPr lang="en-US" altLang="zh-CN">
                <a:solidFill>
                  <a:srgbClr val="FF0000"/>
                </a:solidFill>
              </a:rPr>
              <a:t>”</a:t>
            </a:r>
            <a:r>
              <a:rPr lang="zh-CN" altLang="en-US">
                <a:solidFill>
                  <a:srgbClr val="FF0000"/>
                </a:solidFill>
              </a:rPr>
              <a:t>，通过模板批量创建集中项目；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5652135" y="3508375"/>
            <a:ext cx="287655" cy="2857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628015"/>
            <a:ext cx="8255635" cy="4039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43755" y="2571750"/>
            <a:ext cx="4315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下载项目导入模板，请严格按照提示说明填写，如还有问题，可直接联系校友邦服务人员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4859655" y="3155315"/>
            <a:ext cx="287655" cy="2857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双向项目</a:t>
            </a:r>
            <a:endParaRPr lang="zh-CN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8535" y="541020"/>
            <a:ext cx="7186295" cy="43491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72000" y="1203960"/>
            <a:ext cx="4308475" cy="1711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1200">
                <a:solidFill>
                  <a:srgbClr val="FF0000"/>
                </a:solidFill>
              </a:rPr>
              <a:t>1.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可安排学生：是指允许报名此项目的学生范围，选择学生范围的方法可参考自主或集中项目；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关联指导老师：此处可直接选择一名或多名老师作为此双向项目的负责老师，学生成功报名通过后，学生的指导老师就会是这里设置的老师；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实习单位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岗位：同集中项目；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4.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同一个实习计划下可以有多个双向项目；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5.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双向项目也可以批量导入，此处和集中项目类似。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985"/>
            <a:ext cx="4936490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r>
              <a:rPr lang="en-US" altLang="zh-CN" sz="1500" b="0">
                <a:sym typeface="+mn-ea"/>
              </a:rPr>
              <a:t> 3.4 </a:t>
            </a:r>
            <a:r>
              <a:rPr lang="zh-CN" sz="1500">
                <a:sym typeface="+mn-ea"/>
              </a:rPr>
              <a:t>实习计划设置</a:t>
            </a:r>
            <a:r>
              <a:rPr lang="en-US" altLang="zh-CN" sz="1500">
                <a:sym typeface="+mn-ea"/>
              </a:rPr>
              <a:t>-</a:t>
            </a:r>
            <a:r>
              <a:rPr lang="zh-CN" sz="1500">
                <a:sym typeface="+mn-ea"/>
              </a:rPr>
              <a:t>关联指导老师</a:t>
            </a:r>
            <a:r>
              <a:rPr lang="en-US" altLang="zh-CN" sz="1500">
                <a:sym typeface="+mn-ea"/>
              </a:rPr>
              <a:t>-</a:t>
            </a:r>
            <a:r>
              <a:rPr lang="zh-CN" altLang="en-US" sz="1500">
                <a:sym typeface="+mn-ea"/>
              </a:rPr>
              <a:t>自主或集中项目中关联</a:t>
            </a:r>
            <a:endParaRPr lang="zh-CN" altLang="en-US" sz="1500" b="1">
              <a:solidFill>
                <a:schemeClr val="tx1"/>
              </a:solidFill>
              <a:latin typeface="Microsoft YaHei Bold" panose="020B0502040204020203" charset="-122"/>
              <a:ea typeface="Microsoft YaHei Bold" panose="020B0502040204020203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35930" y="770890"/>
            <a:ext cx="1661636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rgbClr val="FF0000"/>
                </a:solidFill>
                <a:sym typeface="+mn-lt"/>
              </a:rPr>
              <a:t>关联指导老师</a:t>
            </a:r>
            <a:endParaRPr lang="zh-CN" sz="1500" kern="0" dirty="0">
              <a:solidFill>
                <a:srgbClr val="FF0000"/>
              </a:solidFill>
              <a:sym typeface="+mn-lt"/>
            </a:endParaRPr>
          </a:p>
        </p:txBody>
      </p:sp>
      <p:sp>
        <p:nvSpPr>
          <p:cNvPr id="4" name="TextBox 11"/>
          <p:cNvSpPr/>
          <p:nvPr/>
        </p:nvSpPr>
        <p:spPr>
          <a:xfrm>
            <a:off x="5535295" y="1199515"/>
            <a:ext cx="2856230" cy="12839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1.自主项目和集中项目中，如师生关联关系比较简单，可直接在项目中手动关联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2.点击关联指导老师右侧的下拉箭头，会弹出左下的界面；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3.本页面关联仅针对比较简单的关联，复杂的请参考下一页。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35930" y="2840196"/>
            <a:ext cx="1404938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rgbClr val="FF0000"/>
                </a:solidFill>
                <a:sym typeface="+mn-lt"/>
              </a:rPr>
              <a:t>详细步骤</a:t>
            </a:r>
            <a:endParaRPr lang="zh-CN" sz="1500" kern="0" dirty="0">
              <a:solidFill>
                <a:srgbClr val="FF0000"/>
              </a:solidFill>
              <a:sym typeface="+mn-lt"/>
            </a:endParaRPr>
          </a:p>
        </p:txBody>
      </p:sp>
      <p:sp>
        <p:nvSpPr>
          <p:cNvPr id="7" name="TextBox 11"/>
          <p:cNvSpPr/>
          <p:nvPr/>
        </p:nvSpPr>
        <p:spPr>
          <a:xfrm>
            <a:off x="5535930" y="3222625"/>
            <a:ext cx="2856230" cy="148653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1.在未关联中，选择要关联的班级或学生；如学生要关联多名指导老师，也可以在已关联中选择；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2.右侧搜索，勾选相应的老师，可选择多名老师；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3.点击下方关联按钮。关联完毕，发布项目保存。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30370" y="2890520"/>
            <a:ext cx="3822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66165" y="2751455"/>
            <a:ext cx="396000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537210"/>
            <a:ext cx="3164205" cy="21666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355" y="2840355"/>
            <a:ext cx="4233545" cy="2126615"/>
          </a:xfrm>
          <a:prstGeom prst="rect">
            <a:avLst/>
          </a:prstGeom>
        </p:spPr>
      </p:pic>
      <p:cxnSp>
        <p:nvCxnSpPr>
          <p:cNvPr id="2" name="直接箭头连接符 1"/>
          <p:cNvCxnSpPr/>
          <p:nvPr/>
        </p:nvCxnSpPr>
        <p:spPr>
          <a:xfrm flipH="1" flipV="1">
            <a:off x="5003800" y="1813560"/>
            <a:ext cx="360045" cy="25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 flipV="1">
            <a:off x="5076190" y="3964940"/>
            <a:ext cx="396240" cy="19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" y="708025"/>
            <a:ext cx="8909050" cy="4117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关联指导老师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批量关联指导老师</a:t>
            </a: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5375" y="1275715"/>
            <a:ext cx="4799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当发布完实习项目后，如有学生未关联，系统会提示去关联，可直接点去关联，也可以在实习计划列表页面，点击右侧关联导师的链接，进入相应页面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" y="762000"/>
            <a:ext cx="8168005" cy="3804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关联指导老师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批量关联指导老师</a:t>
            </a:r>
            <a:endParaRPr lang="zh-CN" altLang="en-US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5830" y="1123315"/>
            <a:ext cx="2880995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全选（或当前页全选），点右侧新增或移除关联老师，可进行手动关联或移除指导老师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1764030" y="1779905"/>
            <a:ext cx="431800" cy="2159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>
            <a:off x="5292090" y="1468755"/>
            <a:ext cx="288290" cy="2844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507990" y="1131570"/>
            <a:ext cx="237109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单个或多个学生筛选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1475740" y="1923415"/>
            <a:ext cx="72390" cy="5048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59080" y="2499995"/>
            <a:ext cx="284226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关联关系复杂的情况，请点击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批量导入师生关系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，下载师生关联模板，批量关联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关联指导老师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批量关联指导老师</a:t>
            </a:r>
            <a:endParaRPr lang="zh-CN" altLang="en-US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466090"/>
            <a:ext cx="6021070" cy="4415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00470" y="915670"/>
            <a:ext cx="2810510" cy="3188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1.师生关系导入模板中的范例不要删除；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2.学生姓名、学号、指导老师姓名从其它表格复制粘贴过来即可，必填；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3.实习形式为下拉选择菜单，选择自主安排还是集中安排即可，必选；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4.指导老师工号为选填项，如果校内有重名的老师，需要填写工号；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5.项目名称、实习开始和结束时间一般无需填写，仅存在一个学生参与多个集中项目，且学生在多个集中项目的指导老师不同的时候填写；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6.如果一个学生有多名指导老师，那么需要分多行录入表格，即每行除指导老师姓名和工号不同，其它相同。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036"/>
            <a:ext cx="1290638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01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平台角色和流程概述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校友邦平台角色介绍和整体流程概述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190" y="2826385"/>
            <a:ext cx="112077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04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实践基地管理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实习基地/实习点录入、使用和管理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0163" y="731838"/>
            <a:ext cx="6543675" cy="262826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 hangingPunct="0">
              <a:buClrTx/>
              <a:buSzTx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实践基地管理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defRPr/>
            </a:pPr>
            <a:endParaRPr kumimoji="0" lang="en-US" altLang="zh-CN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导航按钮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实践基地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”/“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功能菜单按钮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点击添加实践基地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实习点按钮，单独新增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或点击批量导入，批量增加实践基地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实习点信息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可为实践基地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增加岗位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555625"/>
            <a:ext cx="8716645" cy="42017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611505" y="2122170"/>
            <a:ext cx="216535" cy="2336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67995" y="2487928"/>
            <a:ext cx="267843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115695" y="1131570"/>
            <a:ext cx="287655" cy="1885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433195" y="982980"/>
            <a:ext cx="311213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实践基地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或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2267584" y="1807210"/>
            <a:ext cx="288290" cy="2609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627630" y="1924050"/>
            <a:ext cx="303911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添加基地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实习点或批量导入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H="1" flipV="1">
            <a:off x="3334385" y="2715895"/>
            <a:ext cx="229235" cy="2882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563620" y="2865120"/>
            <a:ext cx="2362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可以邀请企业加入云基地，直接发布岗位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>
                <a:sym typeface="+mn-ea"/>
              </a:rPr>
              <a:t>实践基地管理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5605" y="699770"/>
            <a:ext cx="8345805" cy="4036695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>
            <a:off x="7524114" y="3220085"/>
            <a:ext cx="287655" cy="2432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715510" y="2428240"/>
            <a:ext cx="375602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同一个基地，如设置了多个，可进行合并；不活跃的基地也可转换为实习点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p>
            <a:br>
              <a:rPr lang="zh-CN">
                <a:sym typeface="+mn-ea"/>
              </a:rPr>
            </a:br>
            <a:br>
              <a:rPr lang="zh-CN">
                <a:sym typeface="+mn-ea"/>
              </a:rPr>
            </a:br>
            <a:br>
              <a:rPr lang="zh-CN">
                <a:sym typeface="+mn-ea"/>
              </a:rPr>
            </a:br>
            <a:br>
              <a:rPr lang="zh-CN">
                <a:sym typeface="+mn-ea"/>
              </a:rPr>
            </a:br>
            <a:r>
              <a:rPr lang="zh-CN">
                <a:sym typeface="+mn-ea"/>
              </a:rPr>
              <a:t>实践基地管理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8140" y="555625"/>
            <a:ext cx="8427720" cy="39046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76190" y="2428240"/>
            <a:ext cx="311213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已经邀请加入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云基地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的，可邀请相关企业，线上发布岗位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05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统计报表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实习数据的查看、统计和导出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sym typeface="+mn-ea"/>
              </a:rPr>
              <a:t>统计报表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9845" y="732155"/>
            <a:ext cx="6807200" cy="38271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查看统计报表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统计报表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院系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专业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班级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、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学年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学期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等筛选需要的数据；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自定义表格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按钮，可以选择表格显示的维度；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批量导出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按钮，导出筛选的数据，跳转到下载中心进行下载；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报表生成中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，请等待片刻即可。如长时间还是显示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报表生成中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，可按键盘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“F5”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键，刷新网页。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30" y="643255"/>
            <a:ext cx="8841105" cy="41408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 </a:t>
            </a:r>
            <a:r>
              <a:rPr lang="zh-CN" altLang="en-US">
                <a:sym typeface="+mn-ea"/>
              </a:rPr>
              <a:t>查看统计报表</a:t>
            </a:r>
            <a:endParaRPr lang="zh-CN" altLang="en-US"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611505" y="2715895"/>
            <a:ext cx="288290" cy="3790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67360" y="3147689"/>
            <a:ext cx="267843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统计报表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187450" y="2067560"/>
            <a:ext cx="383540" cy="2660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619885" y="1635125"/>
            <a:ext cx="2706370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选择需要导出的应报表名称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2051685" y="2931795"/>
            <a:ext cx="431800" cy="1435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483485" y="3003550"/>
            <a:ext cx="23666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导出数据，点击确认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03799" y="1347468"/>
            <a:ext cx="353187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5.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确认后会自动跳转到下载中心，下载电子数据表格，如一直提示报表生成中，可以按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F5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刷新下浏览器页面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6083935" y="915670"/>
            <a:ext cx="180975" cy="2876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2627630" y="2715895"/>
            <a:ext cx="360045" cy="1174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987675" y="2514600"/>
            <a:ext cx="23666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可选择自定义维度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06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其它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实习保险、调查问卷等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6.1 </a:t>
            </a:r>
            <a:r>
              <a:rPr lang="zh-CN" altLang="en-US">
                <a:sym typeface="+mn-ea"/>
              </a:rPr>
              <a:t>其它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公告消息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0163" y="1333183"/>
            <a:ext cx="6543675" cy="190881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发布公告消息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公告消息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导航按钮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发布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填写公告内容，选择阅读范围，发布公告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>
                <a:sym typeface="+mn-ea"/>
              </a:rPr>
              <a:t>平台角色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按账号权限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720090"/>
            <a:ext cx="5943600" cy="3703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483870"/>
            <a:ext cx="8709660" cy="44729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 </a:t>
            </a:r>
            <a:r>
              <a:rPr lang="zh-CN" altLang="en-US">
                <a:sym typeface="+mn-ea"/>
              </a:rPr>
              <a:t>公告消息</a:t>
            </a:r>
            <a:endParaRPr lang="zh-CN" altLang="en-US"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7308215" y="771525"/>
            <a:ext cx="185420" cy="2165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300470" y="1032510"/>
            <a:ext cx="217551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公告消息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en-US" altLang="zh-CN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箭头连接符 3"/>
          <p:cNvCxnSpPr>
            <a:stCxn id="5" idx="1"/>
          </p:cNvCxnSpPr>
          <p:nvPr/>
        </p:nvCxnSpPr>
        <p:spPr>
          <a:xfrm flipH="1" flipV="1">
            <a:off x="1403985" y="1174115"/>
            <a:ext cx="360045" cy="546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764030" y="1059815"/>
            <a:ext cx="25571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学校公告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lang="en-US" altLang="zh-CN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2195830" y="1779905"/>
            <a:ext cx="288290" cy="2882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484120" y="2068195"/>
            <a:ext cx="207962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发布</a:t>
            </a:r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按钮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389890"/>
            <a:ext cx="6510655" cy="45015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 </a:t>
            </a:r>
            <a:r>
              <a:rPr lang="zh-CN" altLang="en-US">
                <a:sym typeface="+mn-ea"/>
              </a:rPr>
              <a:t>公告消息</a:t>
            </a:r>
            <a:endParaRPr lang="zh-CN" altLang="en-US">
              <a:sym typeface="+mn-ea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3780155" y="3651885"/>
            <a:ext cx="400050" cy="69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356100" y="3508375"/>
            <a:ext cx="18173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选择发送对象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5796280" y="1131570"/>
            <a:ext cx="293370" cy="120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700020" y="1779905"/>
            <a:ext cx="255714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填写公告内容，可上传附件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56325" y="969010"/>
            <a:ext cx="25571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lang="zh-CN" altLang="en-US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填写公告标题</a:t>
            </a:r>
            <a:endParaRPr lang="zh-CN" altLang="en-US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2555875" y="2499995"/>
            <a:ext cx="288290" cy="2813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 flipV="1">
            <a:off x="2627630" y="1564005"/>
            <a:ext cx="360045" cy="2159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6.2</a:t>
            </a:r>
            <a:r>
              <a:rPr lang="zh-CN" altLang="en-US">
                <a:sym typeface="+mn-ea"/>
              </a:rPr>
              <a:t>问卷调查</a:t>
            </a:r>
            <a:endParaRPr lang="zh-CN" altLang="en-US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759460"/>
            <a:ext cx="7601585" cy="3846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58110" y="2553970"/>
            <a:ext cx="5561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1.</a:t>
            </a:r>
            <a:r>
              <a:rPr lang="zh-CN" altLang="en-US">
                <a:solidFill>
                  <a:srgbClr val="FF0000"/>
                </a:solidFill>
              </a:rPr>
              <a:t>可设置单选、多选、打分、问答等题型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2.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可选择发送对象，比如发送给参加相应实习计划的学生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系统会统计问卷结果，并可导出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6.3 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实习无忧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综合保险</a:t>
            </a: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1320" y="1266825"/>
            <a:ext cx="8341995" cy="2609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“实习无忧”综合保险由中国人民保险公司（PICC)承保。主要优势：</a:t>
            </a: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1、线上投保操作便捷，数据收集、汇总全面准确；</a:t>
            </a: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2、保险套餐灵活多样，适用于1-2周的认知实习、1-2个月的专业实习、3个月</a:t>
            </a:r>
            <a:r>
              <a:rPr lang="en-US" altLang="zh-CN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   </a:t>
            </a: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或以上的毕业实习和风险系数高的高危行业套餐等；</a:t>
            </a: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3、性价比高；</a:t>
            </a: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4、保障全面，投保、出险适用于全国范围，包括意外身故伤残，意外门急诊、</a:t>
            </a:r>
            <a:r>
              <a:rPr lang="en-US" altLang="zh-CN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住院，交通工具给付等</a:t>
            </a:r>
            <a:r>
              <a:rPr lang="zh-CN" altLang="en-US" sz="1400">
                <a:sym typeface="+mn-ea"/>
              </a:rPr>
              <a:t>；</a:t>
            </a:r>
            <a:endParaRPr lang="zh-CN" altLang="en-US" sz="140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6.3 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实习无忧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综合保险</a:t>
            </a:r>
            <a:endParaRPr lang="zh-CN" altLang="en-US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3260" y="555625"/>
            <a:ext cx="7909560" cy="4397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2"/>
          <p:cNvSpPr>
            <a:spLocks noChangeArrowheads="1"/>
          </p:cNvSpPr>
          <p:nvPr/>
        </p:nvSpPr>
        <p:spPr bwMode="auto">
          <a:xfrm>
            <a:off x="-10954" y="1255395"/>
            <a:ext cx="9154478" cy="2175034"/>
          </a:xfrm>
          <a:prstGeom prst="rect">
            <a:avLst/>
          </a:prstGeom>
          <a:solidFill>
            <a:schemeClr val="bg2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Shape 22"/>
          <p:cNvSpPr>
            <a:spLocks noChangeArrowheads="1"/>
          </p:cNvSpPr>
          <p:nvPr/>
        </p:nvSpPr>
        <p:spPr bwMode="auto">
          <a:xfrm>
            <a:off x="728186" y="952976"/>
            <a:ext cx="7687628" cy="267938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lstStyle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151" name="未标题-2-01.png" descr="未标题-2-01.png"/>
          <p:cNvPicPr>
            <a:picLocks noChangeAspect="1"/>
          </p:cNvPicPr>
          <p:nvPr/>
        </p:nvPicPr>
        <p:blipFill>
          <a:blip r:embed="rId1"/>
          <a:srcRect l="11929" t="5841" r="17577" b="54250"/>
          <a:stretch>
            <a:fillRect/>
          </a:stretch>
        </p:blipFill>
        <p:spPr bwMode="auto">
          <a:xfrm>
            <a:off x="-36354" y="0"/>
            <a:ext cx="9158764" cy="515207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2" name="Shape 26"/>
          <p:cNvSpPr/>
          <p:nvPr/>
        </p:nvSpPr>
        <p:spPr>
          <a:xfrm>
            <a:off x="3091339" y="1433036"/>
            <a:ext cx="2961323" cy="64516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lvl="0" algn="dist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600" b="1" kern="0" dirty="0">
                <a:sym typeface="微软雅黑" panose="020B0503020204020204" pitchFamily="34" charset="-122"/>
              </a:rPr>
              <a:t>谢谢观看</a:t>
            </a:r>
            <a:endParaRPr lang="zh-CN" sz="3600" b="1" kern="0" dirty="0">
              <a:sym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72778" y="2167890"/>
            <a:ext cx="2867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010978" y="3966210"/>
            <a:ext cx="1122521" cy="359569"/>
            <a:chOff x="8365" y="9148"/>
            <a:chExt cx="2357" cy="755"/>
          </a:xfrm>
        </p:grpSpPr>
        <p:sp>
          <p:nvSpPr>
            <p:cNvPr id="6" name="Shape 22"/>
            <p:cNvSpPr>
              <a:spLocks noChangeArrowheads="1"/>
            </p:cNvSpPr>
            <p:nvPr/>
          </p:nvSpPr>
          <p:spPr bwMode="auto">
            <a:xfrm>
              <a:off x="8365" y="9454"/>
              <a:ext cx="2357" cy="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45718" rIns="45718" anchor="ctr"/>
            <a:p>
              <a:pPr hangingPunct="0"/>
              <a:endParaRPr lang="en-US" altLang="zh-CN" sz="1800" b="0" baseline="0">
                <a:solidFill>
                  <a:srgbClr val="DF2024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" name="Shape 26"/>
            <p:cNvSpPr/>
            <p:nvPr/>
          </p:nvSpPr>
          <p:spPr>
            <a:xfrm>
              <a:off x="8647" y="9518"/>
              <a:ext cx="1793" cy="385"/>
            </a:xfrm>
            <a:prstGeom prst="rect">
              <a:avLst/>
            </a:prstGeom>
            <a:ln w="12700">
              <a:miter lim="400000"/>
            </a:ln>
            <a:effectLst/>
          </p:spPr>
          <p:txBody>
            <a:bodyPr wrap="square" lIns="45718" rIns="45718">
              <a:spAutoFit/>
            </a:bodyPr>
            <a:p>
              <a:pPr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 sz="4200" b="0" baseline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r>
                <a:rPr lang="en-US" altLang="zh-CN" sz="600" kern="0" baseline="0" dirty="0">
                  <a:solidFill>
                    <a:srgbClr val="C00000"/>
                  </a:solidFill>
                  <a:effectLst/>
                  <a:sym typeface="微软雅黑" panose="020B0503020204020204" pitchFamily="34" charset="-122"/>
                </a:rPr>
                <a:t>www.xybsyw.com</a:t>
              </a:r>
              <a:endParaRPr lang="en-US" altLang="zh-CN" sz="600" kern="0" baseline="0" dirty="0">
                <a:solidFill>
                  <a:srgbClr val="C00000"/>
                </a:solidFill>
                <a:effectLst/>
                <a:sym typeface="微软雅黑" panose="020B0503020204020204" pitchFamily="34" charset="-122"/>
              </a:endParaRPr>
            </a:p>
          </p:txBody>
        </p:sp>
        <p:pic>
          <p:nvPicPr>
            <p:cNvPr id="32" name="图片 31" descr="红色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6" y="9148"/>
              <a:ext cx="1335" cy="430"/>
            </a:xfrm>
            <a:prstGeom prst="rect">
              <a:avLst/>
            </a:prstGeom>
          </p:spPr>
        </p:pic>
      </p:grpSp>
      <p:sp>
        <p:nvSpPr>
          <p:cNvPr id="4" name="Shape 26"/>
          <p:cNvSpPr/>
          <p:nvPr/>
        </p:nvSpPr>
        <p:spPr>
          <a:xfrm>
            <a:off x="4139883" y="2355850"/>
            <a:ext cx="3814763" cy="112966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>
            <a:spAutoFit/>
          </a:bodyPr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客服电话：</a:t>
            </a:r>
            <a:r>
              <a:rPr lang="en-US" altLang="zh-CN" sz="1350">
                <a:sym typeface="+mn-ea"/>
              </a:rPr>
              <a:t>0579-82722068</a:t>
            </a:r>
            <a:endParaRPr lang="zh-CN" altLang="en-US" sz="1350"/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服务人员：</a:t>
            </a:r>
            <a:endParaRPr lang="zh-CN" altLang="en-US" sz="1350"/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1350">
                <a:sym typeface="+mn-ea"/>
              </a:rPr>
              <a:t>手机号：</a:t>
            </a:r>
            <a:endParaRPr lang="en-US" altLang="zh-CN" sz="1350">
              <a:sym typeface="+mn-ea"/>
            </a:endParaRPr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1350">
                <a:sym typeface="+mn-ea"/>
              </a:rPr>
              <a:t>QQ</a:t>
            </a:r>
            <a:r>
              <a:rPr lang="zh-CN" altLang="en-US" sz="1350">
                <a:sym typeface="+mn-ea"/>
              </a:rPr>
              <a:t>号：</a:t>
            </a:r>
            <a:endParaRPr lang="zh-CN" altLang="en-US" sz="1350">
              <a:sym typeface="+mn-ea"/>
            </a:endParaRPr>
          </a:p>
          <a:p>
            <a:pPr algn="l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en-US" altLang="zh-CN" sz="1350">
                <a:sym typeface="微软雅黑" panose="020B0503020204020204" pitchFamily="34" charset="-122"/>
              </a:rPr>
              <a:t>←</a:t>
            </a:r>
            <a:r>
              <a:rPr lang="zh-CN" altLang="en-US" sz="1350">
                <a:sym typeface="微软雅黑" panose="020B0503020204020204" pitchFamily="34" charset="-122"/>
              </a:rPr>
              <a:t>微信扫码加好友</a:t>
            </a:r>
            <a:endParaRPr lang="zh-CN" altLang="en-US" sz="1350" baseline="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>
                <a:sym typeface="+mn-ea"/>
              </a:rPr>
              <a:t>平台角色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按账号权限</a:t>
            </a:r>
            <a:endParaRPr lang="zh-CN" altLang="en-US"/>
          </a:p>
        </p:txBody>
      </p:sp>
      <p:sp>
        <p:nvSpPr>
          <p:cNvPr id="7" name="同侧圆角矩形 6"/>
          <p:cNvSpPr/>
          <p:nvPr/>
        </p:nvSpPr>
        <p:spPr>
          <a:xfrm>
            <a:off x="1454150" y="1969770"/>
            <a:ext cx="1276350" cy="495300"/>
          </a:xfrm>
          <a:prstGeom prst="round2SameRect">
            <a:avLst/>
          </a:prstGeom>
          <a:solidFill>
            <a:srgbClr val="7F7F7F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指导老师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447800" y="926465"/>
            <a:ext cx="1274763" cy="495300"/>
          </a:xfrm>
          <a:prstGeom prst="round2SameRect">
            <a:avLst/>
          </a:prstGeom>
          <a:solidFill>
            <a:srgbClr val="7F7F7F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学生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8" name="同侧圆角矩形 17"/>
          <p:cNvSpPr/>
          <p:nvPr/>
        </p:nvSpPr>
        <p:spPr>
          <a:xfrm>
            <a:off x="807720" y="2922905"/>
            <a:ext cx="2554605" cy="695960"/>
          </a:xfrm>
          <a:prstGeom prst="round2SameRect">
            <a:avLst/>
          </a:prstGeom>
          <a:solidFill>
            <a:srgbClr val="C51A24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实习负责人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（管理员、实习负责老师）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9" name="同侧圆角矩形 18"/>
          <p:cNvSpPr/>
          <p:nvPr/>
        </p:nvSpPr>
        <p:spPr>
          <a:xfrm>
            <a:off x="692785" y="4046220"/>
            <a:ext cx="2784475" cy="495300"/>
          </a:xfrm>
          <a:prstGeom prst="round2SameRect">
            <a:avLst/>
          </a:prstGeom>
          <a:solidFill>
            <a:srgbClr val="7F7F7F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教务管理（管理员）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2811463" y="2212658"/>
            <a:ext cx="1512888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18013" y="1707515"/>
            <a:ext cx="4068763" cy="10191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、岗位、报名审核；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、签到考勤查看提醒；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、周日志和实习报告批阅、实习成绩鉴定；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、部分统计信息查看。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3408045" y="3232785"/>
            <a:ext cx="96266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3529330" y="4255770"/>
            <a:ext cx="795655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2759075" y="1183005"/>
            <a:ext cx="156591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16425" y="2821940"/>
            <a:ext cx="4070350" cy="954405"/>
          </a:xfrm>
          <a:prstGeom prst="rect">
            <a:avLst/>
          </a:prstGeom>
          <a:solidFill>
            <a:srgbClr val="C51A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、发布实习计划（选择实习形式、制定实习要求， 编辑实习项目、关联指导老师）</a:t>
            </a:r>
            <a:endParaRPr kumimoji="0" lang="zh-CN" altLang="en-US" sz="1400" b="1" i="0" u="none" strike="noStrike" kern="1200" cap="none" spc="0" normalizeH="0" baseline="0" noProof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400" b="1" i="0" u="none" strike="noStrike" kern="1200" cap="none" spc="0" normalizeH="0" baseline="0" noProof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、实践基地管理；</a:t>
            </a:r>
            <a:endParaRPr kumimoji="0" lang="zh-CN" altLang="en-US" sz="1400" b="1" i="0" u="none" strike="noStrike" kern="1200" cap="none" spc="0" normalizeH="0" baseline="0" noProof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、查看统计报表等。</a:t>
            </a: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14520" y="3882390"/>
            <a:ext cx="4072255" cy="803910"/>
          </a:xfrm>
          <a:prstGeom prst="rect">
            <a:avLst/>
          </a:prstGeom>
          <a:solidFill>
            <a:srgbClr val="7F7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、导入基础信息；</a:t>
            </a:r>
            <a:endParaRPr kumimoji="0" lang="zh-CN" altLang="en-US" sz="1600" b="1" i="0" u="none" strike="noStrike" kern="1200" cap="none" spc="0" normalizeH="0" baseline="0" noProof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、</a:t>
            </a:r>
            <a:r>
              <a:rPr lang="zh-CN" altLang="en-US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查看统计报表等。</a:t>
            </a:r>
            <a:endParaRPr kumimoji="0" lang="zh-CN" altLang="en-US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6425" y="510540"/>
            <a:ext cx="4070350" cy="1136650"/>
          </a:xfrm>
          <a:prstGeom prst="rect">
            <a:avLst/>
          </a:prstGeom>
          <a:solidFill>
            <a:srgbClr val="7F7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、提交实习岗位或报名项目；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、签到考勤；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、提交过程材料（周日志等）和实习报告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、提交成绩鉴定等。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9" name="上箭头 28"/>
          <p:cNvSpPr/>
          <p:nvPr/>
        </p:nvSpPr>
        <p:spPr>
          <a:xfrm>
            <a:off x="2018030" y="3618865"/>
            <a:ext cx="135255" cy="42735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0" name="上箭头 29"/>
          <p:cNvSpPr/>
          <p:nvPr/>
        </p:nvSpPr>
        <p:spPr>
          <a:xfrm>
            <a:off x="2017395" y="2465070"/>
            <a:ext cx="135255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1" name="上下箭头 30"/>
          <p:cNvSpPr/>
          <p:nvPr/>
        </p:nvSpPr>
        <p:spPr>
          <a:xfrm>
            <a:off x="2023745" y="1421765"/>
            <a:ext cx="121920" cy="54737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826"/>
            <a:ext cx="2681288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b="1">
                <a:solidFill>
                  <a:schemeClr val="tx1"/>
                </a:solidFill>
                <a:latin typeface="Microsoft YaHei Bold" panose="020B0502040204020203" charset="-122"/>
                <a:ea typeface="Microsoft YaHei Bold" panose="020B0502040204020203" charset="-122"/>
                <a:sym typeface="+mn-ea"/>
              </a:rPr>
              <a:t>流程概述</a:t>
            </a:r>
            <a:endParaRPr lang="zh-CN" sz="1500" b="1">
              <a:solidFill>
                <a:schemeClr val="tx1"/>
              </a:solidFill>
              <a:latin typeface="Microsoft YaHei Bold" panose="020B0502040204020203" charset="-122"/>
              <a:ea typeface="Microsoft YaHei Bold" panose="020B0502040204020203" charset="-122"/>
              <a:sym typeface="+mn-ea"/>
            </a:endParaRPr>
          </a:p>
        </p:txBody>
      </p:sp>
      <p:sp>
        <p:nvSpPr>
          <p:cNvPr id="59" name="燕尾形 58"/>
          <p:cNvSpPr/>
          <p:nvPr/>
        </p:nvSpPr>
        <p:spPr>
          <a:xfrm>
            <a:off x="2591753" y="2308860"/>
            <a:ext cx="1285399" cy="409099"/>
          </a:xfrm>
          <a:prstGeom prst="chevron">
            <a:avLst/>
          </a:prstGeom>
          <a:solidFill>
            <a:schemeClr val="accent5">
              <a:lumMod val="75000"/>
            </a:schemeClr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62" name="文本占位符 1"/>
          <p:cNvSpPr/>
          <p:nvPr/>
        </p:nvSpPr>
        <p:spPr>
          <a:xfrm>
            <a:off x="2552224" y="1716405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实习基地管理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2575084" y="2907030"/>
            <a:ext cx="1454468" cy="89916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导入实习基地和实习点，规范实习流程（可选），一般由教务管理或实习负责人操作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303020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8" name="文本占位符 1"/>
          <p:cNvSpPr/>
          <p:nvPr/>
        </p:nvSpPr>
        <p:spPr>
          <a:xfrm>
            <a:off x="1271111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基础信息录入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93971" y="1635919"/>
            <a:ext cx="1421606" cy="483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导入基础信息，一般由教务管理操作</a:t>
            </a:r>
            <a:endParaRPr lang="zh-CN" altLang="en-US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25" name="燕尾形 24"/>
          <p:cNvSpPr/>
          <p:nvPr/>
        </p:nvSpPr>
        <p:spPr>
          <a:xfrm>
            <a:off x="3877151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29" name="文本占位符 1"/>
          <p:cNvSpPr/>
          <p:nvPr/>
        </p:nvSpPr>
        <p:spPr>
          <a:xfrm>
            <a:off x="3838575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实习计划创建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61435" y="1635919"/>
            <a:ext cx="1423511" cy="4838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创建实习计划，一般由实习负责人操作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5163979" y="2310765"/>
            <a:ext cx="1284923" cy="409099"/>
          </a:xfrm>
          <a:prstGeom prst="chevron">
            <a:avLst/>
          </a:prstGeom>
          <a:solidFill>
            <a:schemeClr val="accent5">
              <a:lumMod val="75000"/>
            </a:schemeClr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53" name="文本占位符 1"/>
          <p:cNvSpPr/>
          <p:nvPr/>
        </p:nvSpPr>
        <p:spPr>
          <a:xfrm>
            <a:off x="5133023" y="1703546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实习过程管理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74933" y="2907030"/>
            <a:ext cx="1390174" cy="6915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岗位审核、签到查看、过程材料批阅等，一般由指导老师操作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90" name="TextBox 23"/>
          <p:cNvSpPr txBox="1"/>
          <p:nvPr/>
        </p:nvSpPr>
        <p:spPr>
          <a:xfrm>
            <a:off x="1789898" y="235529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23"/>
          <p:cNvSpPr txBox="1"/>
          <p:nvPr/>
        </p:nvSpPr>
        <p:spPr>
          <a:xfrm>
            <a:off x="3074820" y="2351963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23"/>
          <p:cNvSpPr txBox="1"/>
          <p:nvPr/>
        </p:nvSpPr>
        <p:spPr>
          <a:xfrm>
            <a:off x="4359743" y="235148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TextBox 23"/>
          <p:cNvSpPr txBox="1"/>
          <p:nvPr/>
        </p:nvSpPr>
        <p:spPr>
          <a:xfrm>
            <a:off x="5644665" y="2351963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燕尾形 109"/>
          <p:cNvSpPr/>
          <p:nvPr/>
        </p:nvSpPr>
        <p:spPr>
          <a:xfrm>
            <a:off x="6452711" y="2308860"/>
            <a:ext cx="1284923" cy="409099"/>
          </a:xfrm>
          <a:prstGeom prst="chevron">
            <a:avLst/>
          </a:prstGeom>
          <a:solidFill>
            <a:srgbClr val="C51A24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  <p:sp>
        <p:nvSpPr>
          <p:cNvPr id="111" name="文本占位符 1"/>
          <p:cNvSpPr/>
          <p:nvPr/>
        </p:nvSpPr>
        <p:spPr>
          <a:xfrm>
            <a:off x="6414135" y="3059430"/>
            <a:ext cx="1361599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chemeClr val="tx1"/>
                </a:solidFill>
                <a:sym typeface="+mn-ea"/>
              </a:rPr>
              <a:t>数据统计查看</a:t>
            </a:r>
            <a:endParaRPr lang="zh-CN" sz="1500" kern="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436995" y="1635919"/>
            <a:ext cx="1447800" cy="69151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p>
            <a:pPr lvl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900" kern="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系统提供丰富数据报表，不同教师权限可以查看和导出相关数据报表</a:t>
            </a:r>
            <a:endParaRPr lang="zh-CN" sz="900" kern="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114" name="TextBox 23"/>
          <p:cNvSpPr txBox="1"/>
          <p:nvPr/>
        </p:nvSpPr>
        <p:spPr>
          <a:xfrm>
            <a:off x="6935303" y="2351487"/>
            <a:ext cx="319859" cy="322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2100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100" spc="-1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5" name="直接连接符 114"/>
          <p:cNvCxnSpPr>
            <a:endCxn id="18" idx="0"/>
          </p:cNvCxnSpPr>
          <p:nvPr/>
        </p:nvCxnSpPr>
        <p:spPr>
          <a:xfrm>
            <a:off x="1945005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4529614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7086600" y="2734151"/>
            <a:ext cx="7144" cy="325279"/>
          </a:xfrm>
          <a:prstGeom prst="line">
            <a:avLst/>
          </a:prstGeom>
          <a:ln>
            <a:solidFill>
              <a:srgbClr val="D92C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3229451" y="1971675"/>
            <a:ext cx="7144" cy="325279"/>
          </a:xfrm>
          <a:prstGeom prst="line">
            <a:avLst/>
          </a:prstGeom>
          <a:ln>
            <a:solidFill>
              <a:srgbClr val="6095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5810250" y="1972628"/>
            <a:ext cx="7144" cy="325279"/>
          </a:xfrm>
          <a:prstGeom prst="line">
            <a:avLst/>
          </a:prstGeom>
          <a:ln>
            <a:solidFill>
              <a:srgbClr val="6095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39"/>
          <p:cNvSpPr/>
          <p:nvPr/>
        </p:nvSpPr>
        <p:spPr>
          <a:xfrm>
            <a:off x="2776061" y="706914"/>
            <a:ext cx="3484880" cy="34544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ctr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800" kern="0" dirty="0">
                <a:solidFill>
                  <a:srgbClr val="C00000"/>
                </a:solidFill>
                <a:sym typeface="+mn-ea"/>
              </a:rPr>
              <a:t>流程概述</a:t>
            </a:r>
            <a:endParaRPr lang="zh-CN" sz="1800" kern="0" dirty="0">
              <a:solidFill>
                <a:srgbClr val="C00000"/>
              </a:solidFill>
              <a:sym typeface="+mn-ea"/>
            </a:endParaRPr>
          </a:p>
        </p:txBody>
      </p:sp>
      <p:sp>
        <p:nvSpPr>
          <p:cNvPr id="7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02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登录指南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教师账号如何登录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4675" y="681038"/>
            <a:ext cx="7735888" cy="33477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电脑网页端登录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在浏览器中打开</a:t>
            </a:r>
            <a:r>
              <a:rPr kumimoji="0" lang="zh-CN" altLang="en-US" sz="1800" b="0" kern="1200" cap="none" spc="0" normalizeH="0" baseline="0" noProof="0">
                <a:solidFill>
                  <a:srgbClr val="009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wzut.xybsyw.com</a:t>
            </a:r>
            <a:endParaRPr kumimoji="0" lang="zh-CN" altLang="en-US" sz="1800" b="0" kern="1200" cap="none" spc="0" normalizeH="0" baseline="0" noProof="0">
              <a:solidFill>
                <a:srgbClr val="0092B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官网首页右上角点击“教师登录”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选择您要登录的学校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(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可</a:t>
            </a:r>
            <a:r>
              <a:rPr kumimoji="0" lang="zh-CN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通过选择省份或者关键字搜索学校）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输入账号和密码直接登录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或选择扫码登录使用小程序教师端扫码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说明：第一次登入时需绑定手机，并重设密码。绑定手机以便忘记密码时可自行重置。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" y="466090"/>
            <a:ext cx="7507605" cy="2338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11955" y="2139950"/>
            <a:ext cx="4504690" cy="28714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764030" y="3291840"/>
            <a:ext cx="1971675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</a:bodyPr>
          <a:p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选择或输入学校名称，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输入所需信息，点击教师登录</a:t>
            </a:r>
            <a:endParaRPr lang="zh-CN" altLang="en-US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 flipV="1">
            <a:off x="5436235" y="699770"/>
            <a:ext cx="431800" cy="21590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012180" y="843915"/>
            <a:ext cx="18630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1.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点击</a:t>
            </a:r>
            <a:r>
              <a:rPr lang="en-US" altLang="zh-CN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“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教师登录</a:t>
            </a:r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>
            <a:off x="3636010" y="3698875"/>
            <a:ext cx="476250" cy="1651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PLACING_PICTURE_USER_VIEWPORT" val="{&quot;height&quot;:7365,&quot;width&quot;:23655}"/>
</p:tagLst>
</file>

<file path=ppt/tags/tag126.xml><?xml version="1.0" encoding="utf-8"?>
<p:tagLst xmlns:p="http://schemas.openxmlformats.org/presentationml/2006/main">
  <p:tag name="KSO_WM_UNIT_PLACING_PICTURE_USER_VIEWPORT" val="{&quot;height&quot;:4522,&quot;width&quot;:7094}"/>
</p:tagLst>
</file>

<file path=ppt/tags/tag127.xml><?xml version="1.0" encoding="utf-8"?>
<p:tagLst xmlns:p="http://schemas.openxmlformats.org/presentationml/2006/main">
  <p:tag name="KSO_WM_UNIT_PLACING_PICTURE_USER_VIEWPORT" val="{&quot;height&quot;:3870,&quot;width&quot;:3870}"/>
</p:tagLst>
</file>

<file path=ppt/tags/tag128.xml><?xml version="1.0" encoding="utf-8"?>
<p:tagLst xmlns:p="http://schemas.openxmlformats.org/presentationml/2006/main">
  <p:tag name="KSO_WM_UNIT_PLACING_PICTURE_USER_VIEWPORT" val="{&quot;height&quot;:4982,&quot;width&quot;:8962}"/>
</p:tagLst>
</file>

<file path=ppt/tags/tag129.xml><?xml version="1.0" encoding="utf-8"?>
<p:tagLst xmlns:p="http://schemas.openxmlformats.org/presentationml/2006/main">
  <p:tag name="COMMONDATA" val="eyJoZGlkIjoiNjYzODNjMGI2OGMwMmM2YzkyODdiNmY1OTY5ZGEzZmEifQ=="/>
  <p:tag name="KSO_WPP_MARK_KEY" val="b125e097-ebb2-4720-9661-75adae8b4bd6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5196</Words>
  <Application>WPS 演示</Application>
  <PresentationFormat>全屏显示(16:9)</PresentationFormat>
  <Paragraphs>478</Paragraphs>
  <Slides>45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45</vt:i4>
      </vt:variant>
    </vt:vector>
  </HeadingPairs>
  <TitlesOfParts>
    <vt:vector size="67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字魂105号-简雅黑</vt:lpstr>
      <vt:lpstr>DIN Alternate</vt:lpstr>
      <vt:lpstr>Sitka Text</vt:lpstr>
      <vt:lpstr>Calibri</vt:lpstr>
      <vt:lpstr>方正黑体简体</vt:lpstr>
      <vt:lpstr>Noto Serif CJK SC</vt:lpstr>
      <vt:lpstr>文鼎中楷体</vt:lpstr>
      <vt:lpstr>Arial Unicode MS</vt:lpstr>
      <vt:lpstr>黑体</vt:lpstr>
      <vt:lpstr>Office 主题</vt:lpstr>
      <vt:lpstr>1_自定义设计方案</vt:lpstr>
      <vt:lpstr>4_自定义设计方案</vt:lpstr>
      <vt:lpstr>2_自定义设计方案</vt:lpstr>
      <vt:lpstr>自定义设计方案</vt:lpstr>
      <vt:lpstr>PowerPoint 演示文稿</vt:lpstr>
      <vt:lpstr>PowerPoint 演示文稿</vt:lpstr>
      <vt:lpstr>PowerPoint 演示文稿</vt:lpstr>
      <vt:lpstr>平台角色-按账号权限</vt:lpstr>
      <vt:lpstr>平台角色-按账号权限</vt:lpstr>
      <vt:lpstr>PowerPoint 演示文稿</vt:lpstr>
      <vt:lpstr>PowerPoint 演示文稿</vt:lpstr>
      <vt:lpstr>登录指南-电脑网页端</vt:lpstr>
      <vt:lpstr>登录指南-电脑网页端</vt:lpstr>
      <vt:lpstr>登录指南-电脑网页端</vt:lpstr>
      <vt:lpstr>登录指南-微信小程序</vt:lpstr>
      <vt:lpstr>PowerPoint 演示文稿</vt:lpstr>
      <vt:lpstr>实习计划设置</vt:lpstr>
      <vt:lpstr>3.1 实习计划设置-计划详情</vt:lpstr>
      <vt:lpstr>3.1 实习计划设置-计划详情</vt:lpstr>
      <vt:lpstr>3.2 实习计划设置-设置参与形式及实习要求</vt:lpstr>
      <vt:lpstr>3.2 实习计划设置-设置参与形式及实习要求</vt:lpstr>
      <vt:lpstr>3.2 实习计划设置-设置参与形式及实习要求</vt:lpstr>
      <vt:lpstr>3.3 实习计划设置-设置实习项目</vt:lpstr>
      <vt:lpstr>3.3 实习计划设置-设置实习项目-自主项目</vt:lpstr>
      <vt:lpstr>3.3 实习计划设置-设置实习项目-集中项目</vt:lpstr>
      <vt:lpstr>3.3 实习计划设置-设置实习项目-集中项目</vt:lpstr>
      <vt:lpstr>3.3 实习计划设置-设置实习项目-集中项目</vt:lpstr>
      <vt:lpstr>3.3 实习计划设置-设置实习项目-集中项目</vt:lpstr>
      <vt:lpstr>3.3 实习计划设置-设置实习项目-双向项目</vt:lpstr>
      <vt:lpstr>PowerPoint 演示文稿</vt:lpstr>
      <vt:lpstr>3.4 实习计划设置-关联指导老师-批量关联指导老师</vt:lpstr>
      <vt:lpstr>3.4 实习计划设置-关联指导老师-批量关联指导老师</vt:lpstr>
      <vt:lpstr>3.4 实习计划设置-关联指导老师-批量关联指导老师</vt:lpstr>
      <vt:lpstr>PowerPoint 演示文稿</vt:lpstr>
      <vt:lpstr>实践基地管理</vt:lpstr>
      <vt:lpstr>实践基地管理</vt:lpstr>
      <vt:lpstr>实践基地管理</vt:lpstr>
      <vt:lpstr>    实践基地管理</vt:lpstr>
      <vt:lpstr>PowerPoint 演示文稿</vt:lpstr>
      <vt:lpstr>统计报表</vt:lpstr>
      <vt:lpstr> 查看统计报表</vt:lpstr>
      <vt:lpstr>PowerPoint 演示文稿</vt:lpstr>
      <vt:lpstr>6.1 其它-公告消息</vt:lpstr>
      <vt:lpstr> 公告消息</vt:lpstr>
      <vt:lpstr> 公告消息</vt:lpstr>
      <vt:lpstr>6.2问卷调查</vt:lpstr>
      <vt:lpstr>6.3 “实习无忧”综合保险</vt:lpstr>
      <vt:lpstr>6.3 “实习无忧”综合保险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Damon  涛</cp:lastModifiedBy>
  <cp:revision>598</cp:revision>
  <dcterms:created xsi:type="dcterms:W3CDTF">2017-01-09T09:44:00Z</dcterms:created>
  <dcterms:modified xsi:type="dcterms:W3CDTF">2022-12-04T06:19:10Z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8FCFEBE50D7B442D8800A39FF1C99644</vt:lpwstr>
  </property>
</Properties>
</file>