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wmf" ContentType="image/x-wmf"/>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 id="2147483682" r:id="rId5"/>
    <p:sldMasterId id="2147483694" r:id="rId6"/>
  </p:sldMasterIdLst>
  <p:notesMasterIdLst>
    <p:notesMasterId r:id="rId8"/>
  </p:notesMasterIdLst>
  <p:handoutMasterIdLst>
    <p:handoutMasterId r:id="rId36"/>
  </p:handoutMasterIdLst>
  <p:sldIdLst>
    <p:sldId id="699" r:id="rId7"/>
    <p:sldId id="701" r:id="rId9"/>
    <p:sldId id="1115" r:id="rId10"/>
    <p:sldId id="1018" r:id="rId11"/>
    <p:sldId id="710" r:id="rId12"/>
    <p:sldId id="1087" r:id="rId13"/>
    <p:sldId id="841" r:id="rId14"/>
    <p:sldId id="1046" r:id="rId15"/>
    <p:sldId id="754" r:id="rId16"/>
    <p:sldId id="1045" r:id="rId17"/>
    <p:sldId id="1044" r:id="rId18"/>
    <p:sldId id="842" r:id="rId19"/>
    <p:sldId id="792" r:id="rId20"/>
    <p:sldId id="1083" r:id="rId21"/>
    <p:sldId id="1084" r:id="rId22"/>
    <p:sldId id="1085" r:id="rId23"/>
    <p:sldId id="1086" r:id="rId24"/>
    <p:sldId id="1034" r:id="rId25"/>
    <p:sldId id="1035" r:id="rId26"/>
    <p:sldId id="1072" r:id="rId27"/>
    <p:sldId id="1063" r:id="rId28"/>
    <p:sldId id="940" r:id="rId29"/>
    <p:sldId id="971" r:id="rId30"/>
    <p:sldId id="801" r:id="rId31"/>
    <p:sldId id="803" r:id="rId32"/>
    <p:sldId id="804" r:id="rId33"/>
    <p:sldId id="808" r:id="rId34"/>
    <p:sldId id="1062" r:id="rId35"/>
  </p:sldIdLst>
  <p:sldSz cx="9144000" cy="5143500" type="screen16x9"/>
  <p:notesSz cx="6858000" cy="9144000"/>
  <p:custDataLst>
    <p:tags r:id="rId41"/>
  </p:custDataLst>
  <p:defaultTextStyle>
    <a:defPPr>
      <a:defRPr lang="en-US"/>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9pPr>
  </p:defaultTextStyle>
  <p:extLst>
    <p:ext uri="{EFAFB233-063F-42B5-8137-9DF3F51BA10A}">
      <p15:sldGuideLst xmlns:p15="http://schemas.microsoft.com/office/powerpoint/2012/main">
        <p15:guide id="1" orient="horz" pos="1578" userDrawn="1">
          <p15:clr>
            <a:srgbClr val="A4A3A4"/>
          </p15:clr>
        </p15:guide>
        <p15:guide id="2" pos="285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foru" initials="j" lastIdx="1" clrIdx="0"/>
  <p:cmAuthor id="2" name="User" initials="U"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7F7F7F"/>
    <a:srgbClr val="C51A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04" d="100"/>
          <a:sy n="104" d="100"/>
        </p:scale>
        <p:origin x="-396" y="-84"/>
      </p:cViewPr>
      <p:guideLst>
        <p:guide orient="horz" pos="1578"/>
        <p:guide pos="285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1" Type="http://schemas.openxmlformats.org/officeDocument/2006/relationships/tags" Target="tags/tag154.xml"/><Relationship Id="rId40" Type="http://schemas.openxmlformats.org/officeDocument/2006/relationships/commentAuthors" Target="commentAuthors.xml"/><Relationship Id="rId4" Type="http://schemas.openxmlformats.org/officeDocument/2006/relationships/slideMaster" Target="slideMasters/slideMaster3.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a:defRPr sz="1200" smtClean="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3" name="日期占位符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lstStyle>
            <a:lvl1pPr algn="r">
              <a:defRPr sz="1200"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lstStyle>
            <a:lvl1pPr>
              <a:defRPr sz="1200" smtClean="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ea"/>
              </a:rPr>
            </a:fld>
            <a:endParaRPr lang="zh-CN" altLang="en-US" sz="1200" strike="noStrike" noProof="1">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幻灯片图像占位符 6144"/>
          <p:cNvSpPr>
            <a:spLocks noGrp="1" noRot="1" noChangeAspect="1"/>
          </p:cNvSpPr>
          <p:nvPr>
            <p:ph type="sldImg"/>
          </p:nvPr>
        </p:nvSpPr>
        <p:spPr>
          <a:xfrm>
            <a:off x="1143000" y="685800"/>
            <a:ext cx="4572000" cy="3429000"/>
          </a:xfrm>
          <a:prstGeom prst="rect">
            <a:avLst/>
          </a:prstGeom>
          <a:noFill/>
          <a:ln w="9525">
            <a:noFill/>
          </a:ln>
        </p:spPr>
      </p:sp>
      <p:sp>
        <p:nvSpPr>
          <p:cNvPr id="6147" name="文本占位符 6145"/>
          <p:cNvSpPr>
            <a:spLocks noGrp="1" noChangeArrowheads="1"/>
          </p:cNvSpPr>
          <p:nvPr>
            <p:ph type="body" sz="quarter" idx="4294967295"/>
          </p:nvPr>
        </p:nvSpPr>
        <p:spPr bwMode="auto">
          <a:xfrm>
            <a:off x="914400" y="4343400"/>
            <a:ext cx="50292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Click to edit Master text styles</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1" indent="2286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Second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2" indent="4572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Third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3" indent="6858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Fourth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4" indent="9144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Fifth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lvl="1" indent="2286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lvl="2" indent="4572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lvl="3" indent="6858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lvl="4" indent="9144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2286000" lvl="5"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6pPr>
    <a:lvl7pPr marL="2743200" lvl="6"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7pPr>
    <a:lvl8pPr marL="3200400" lvl="7"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8pPr>
    <a:lvl9pPr marL="3657600" lvl="8"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xfrm>
            <a:off x="381000" y="685800"/>
            <a:ext cx="6096000" cy="3429000"/>
          </a:xfrm>
          <a:noFill/>
        </p:spPr>
      </p:sp>
      <p:sp>
        <p:nvSpPr>
          <p:cNvPr id="46083" name="备注占位符 2"/>
          <p:cNvSpPr>
            <a:spLocks noGrp="1"/>
          </p:cNvSpPr>
          <p:nvPr>
            <p:ph type="body" idx="1"/>
          </p:nvPr>
        </p:nvSpPr>
        <p:spPr bwMode="auto">
          <a:noFill/>
        </p:spPr>
        <p:txBody>
          <a:bodyPr/>
          <a:lstStyle/>
          <a:p>
            <a:pPr eaLnBrk="1" hangingPunct="1">
              <a:spcBef>
                <a:spcPct val="0"/>
              </a:spcBef>
            </a:pPr>
            <a:endParaRPr lang="zh-CN" altLang="en-US" dirty="0" smtClean="0">
              <a:solidFill>
                <a:srgbClr val="000000"/>
              </a:solidFill>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4294967295"/>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xfrm>
            <a:off x="381000" y="685800"/>
            <a:ext cx="6096000" cy="3429000"/>
          </a:xfrm>
          <a:noFill/>
        </p:spPr>
      </p:sp>
      <p:sp>
        <p:nvSpPr>
          <p:cNvPr id="46083" name="备注占位符 2"/>
          <p:cNvSpPr>
            <a:spLocks noGrp="1"/>
          </p:cNvSpPr>
          <p:nvPr>
            <p:ph type="body" idx="1"/>
          </p:nvPr>
        </p:nvSpPr>
        <p:spPr bwMode="auto">
          <a:noFill/>
        </p:spPr>
        <p:txBody>
          <a:bodyPr/>
          <a:lstStyle/>
          <a:p>
            <a:pPr eaLnBrk="1" hangingPunct="1">
              <a:spcBef>
                <a:spcPct val="0"/>
              </a:spcBef>
            </a:pPr>
            <a:endParaRPr lang="zh-CN" altLang="en-US" dirty="0" smtClean="0">
              <a:solidFill>
                <a:srgbClr val="000000"/>
              </a:solidFill>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8263"/>
            <a:ext cx="2057400" cy="507523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68263"/>
            <a:ext cx="6052930" cy="507523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28650" y="4767263"/>
            <a:ext cx="2057400" cy="273844"/>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a:lstStyle/>
          <a:p>
            <a:fld id="{7D9BB5D0-35E4-459D-AEF3-FE4D7C45CC19}" type="slidenum">
              <a:rPr lang="zh-CN" altLang="en-US" smtClean="0"/>
            </a:fld>
            <a:endParaRPr lang="zh-CN" altLang="en-US"/>
          </a:p>
        </p:txBody>
      </p:sp>
      <p:sp>
        <p:nvSpPr>
          <p:cNvPr id="6" name="矩形 5"/>
          <p:cNvSpPr/>
          <p:nvPr userDrawn="1"/>
        </p:nvSpPr>
        <p:spPr>
          <a:xfrm>
            <a:off x="-24765" y="-6191"/>
            <a:ext cx="9168765" cy="51558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685800"/>
            <a:ext cx="7349400" cy="19278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899100" y="2670300"/>
            <a:ext cx="7349400" cy="11043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500"/>
            <a:ext cx="8229600" cy="41121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300"/>
            <a:ext cx="7349400" cy="3537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8650" y="1722835"/>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 name="标题 7"/>
          <p:cNvSpPr>
            <a:spLocks noGrp="1"/>
          </p:cNvSpPr>
          <p:nvPr>
            <p:ph type="ctrTitle"/>
          </p:nvPr>
        </p:nvSpPr>
        <p:spPr>
          <a:xfrm>
            <a:off x="259080" y="72390"/>
            <a:ext cx="5461159" cy="393859"/>
          </a:xfrm>
        </p:spPr>
        <p:txBody>
          <a:bodyPr anchor="b"/>
          <a:lstStyle>
            <a:lvl1pPr algn="l">
              <a:defRPr sz="1500" b="1">
                <a:latin typeface="Microsoft YaHei Bold" panose="020B0502040204020203" charset="-122"/>
                <a:ea typeface="Microsoft YaHei Bold" panose="020B0502040204020203" charset="-122"/>
              </a:defRPr>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28650" y="4767263"/>
            <a:ext cx="2057400" cy="273844"/>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a:lstStyle/>
          <a:p>
            <a:fld id="{7D9BB5D0-35E4-459D-AEF3-FE4D7C45CC19}" type="slidenum">
              <a:rPr lang="zh-CN" altLang="en-US" smtClean="0"/>
            </a:fld>
            <a:endParaRPr lang="zh-CN" altLang="en-US"/>
          </a:p>
        </p:txBody>
      </p:sp>
      <p:sp>
        <p:nvSpPr>
          <p:cNvPr id="6" name="矩形 5"/>
          <p:cNvSpPr/>
          <p:nvPr userDrawn="1"/>
        </p:nvSpPr>
        <p:spPr>
          <a:xfrm>
            <a:off x="-24765" y="-6191"/>
            <a:ext cx="9168765" cy="51558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3442097"/>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
        <p:nvSpPr>
          <p:cNvPr id="9" name="Shape 22"/>
          <p:cNvSpPr>
            <a:spLocks noChangeArrowheads="1"/>
          </p:cNvSpPr>
          <p:nvPr userDrawn="1"/>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459000" y="4735800"/>
            <a:ext cx="2025000" cy="2376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3087000" y="4735800"/>
            <a:ext cx="2970000" cy="237600"/>
          </a:xfrm>
        </p:spPr>
        <p:txBody>
          <a:bodyPr/>
          <a:lstStyle/>
          <a:p>
            <a:endParaRPr lang="zh-CN" altLang="en-US" dirty="0"/>
          </a:p>
        </p:txBody>
      </p:sp>
      <p:sp>
        <p:nvSpPr>
          <p:cNvPr id="5" name="灯片编号占位符 4"/>
          <p:cNvSpPr>
            <a:spLocks noGrp="1"/>
          </p:cNvSpPr>
          <p:nvPr>
            <p:ph type="sldNum" sz="quarter" idx="12"/>
            <p:custDataLst>
              <p:tags r:id="rId4"/>
            </p:custDataLst>
          </p:nvPr>
        </p:nvSpPr>
        <p:spPr>
          <a:xfrm>
            <a:off x="6658200" y="4735800"/>
            <a:ext cx="2025000" cy="237600"/>
          </a:xfrm>
        </p:spPr>
        <p:txBody>
          <a:bodyPr/>
          <a:lstStyle/>
          <a:p>
            <a:fld id="{49AE70B2-8BF9-45C0-BB95-33D1B9D3A854}" type="slidenum">
              <a:rPr lang="zh-CN" altLang="en-US" smtClean="0"/>
            </a:fld>
            <a:endParaRPr lang="zh-CN" altLang="en-US" dirty="0"/>
          </a:p>
        </p:txBody>
      </p:sp>
      <p:sp>
        <p:nvSpPr>
          <p:cNvPr id="7" name="标题 6"/>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685800"/>
            <a:ext cx="7349400" cy="19278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899100" y="2670300"/>
            <a:ext cx="7349400" cy="11043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2504" cy="39433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00150"/>
            <a:ext cx="4032504" cy="39433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500"/>
            <a:ext cx="8229600" cy="41121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300"/>
            <a:ext cx="7349400" cy="3537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333829"/>
            <a:ext cx="3655181" cy="617934"/>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1999034"/>
            <a:ext cx="3655181" cy="264321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333829"/>
            <a:ext cx="3673182" cy="617934"/>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1999034"/>
            <a:ext cx="3673182" cy="264321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342901"/>
            <a:ext cx="4629150" cy="4052888"/>
          </a:xfrm>
        </p:spPr>
        <p:txBody>
          <a:bodyPr vert="horz" wrap="square" lIns="45718" tIns="45718" rIns="45718" bIns="45718"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ts val="700"/>
              </a:spcBef>
              <a:spcAft>
                <a:spcPct val="0"/>
              </a:spcAft>
              <a:buClrTx/>
              <a:buSzPct val="100000"/>
              <a:buFont typeface="Arial" panose="020B0604020202020204" pitchFamily="34" charset="0"/>
              <a:buNone/>
              <a:defRPr/>
            </a:pPr>
            <a:endParaRPr kumimoji="0" lang="zh-CN" altLang="en-US" sz="2400" b="0" i="0" u="none" strike="noStrike" kern="1200" cap="none" spc="0" normalizeH="0" baseline="0" noProof="1">
              <a:ln>
                <a:noFill/>
              </a:ln>
              <a:solidFill>
                <a:srgbClr val="000000"/>
              </a:solidFill>
              <a:effectLst/>
              <a:uLnTx/>
              <a:uFillTx/>
              <a:latin typeface="+mn-lt"/>
              <a:ea typeface="+mn-ea"/>
              <a:cs typeface="Calibri" panose="020F0502020204030204" pitchFamily="34" charset="0"/>
              <a:sym typeface="Calibri" panose="020F0502020204030204" pitchFamily="34" charset="0"/>
            </a:endParaRPr>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0" Type="http://schemas.openxmlformats.org/officeDocument/2006/relationships/theme" Target="../theme/theme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slideLayout" Target="../slideLayouts/slideLayout39.xml"/><Relationship Id="rId7" Type="http://schemas.openxmlformats.org/officeDocument/2006/relationships/slideLayout" Target="../slideLayouts/slideLayout38.xml"/><Relationship Id="rId6" Type="http://schemas.openxmlformats.org/officeDocument/2006/relationships/slideLayout" Target="../slideLayouts/slideLayout37.xml"/><Relationship Id="rId5" Type="http://schemas.openxmlformats.org/officeDocument/2006/relationships/slideLayout" Target="../slideLayouts/slideLayout36.xml"/><Relationship Id="rId4" Type="http://schemas.openxmlformats.org/officeDocument/2006/relationships/slideLayout" Target="../slideLayouts/slideLayout35.xml"/><Relationship Id="rId3" Type="http://schemas.openxmlformats.org/officeDocument/2006/relationships/slideLayout" Target="../slideLayouts/slideLayout34.xml"/><Relationship Id="rId2" Type="http://schemas.openxmlformats.org/officeDocument/2006/relationships/slideLayout" Target="../slideLayouts/slideLayout33.xml"/><Relationship Id="rId18" Type="http://schemas.openxmlformats.org/officeDocument/2006/relationships/theme" Target="../theme/theme4.xml"/><Relationship Id="rId17" Type="http://schemas.openxmlformats.org/officeDocument/2006/relationships/tags" Target="../tags/tag128.xml"/><Relationship Id="rId16" Type="http://schemas.openxmlformats.org/officeDocument/2006/relationships/tags" Target="../tags/tag127.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slideLayout" Target="../slideLayouts/slideLayout42.xml"/><Relationship Id="rId10" Type="http://schemas.openxmlformats.org/officeDocument/2006/relationships/slideLayout" Target="../slideLayouts/slideLayout41.xml"/><Relationship Id="rId1"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 Type="http://schemas.openxmlformats.org/officeDocument/2006/relationships/slideLayout" Target="../slideLayouts/slideLayout44.xml"/><Relationship Id="rId12" Type="http://schemas.openxmlformats.org/officeDocument/2006/relationships/theme" Target="../theme/theme5.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标题 1024"/>
          <p:cNvSpPr>
            <a:spLocks noGrp="1"/>
          </p:cNvSpPr>
          <p:nvPr>
            <p:ph type="title"/>
          </p:nvPr>
        </p:nvSpPr>
        <p:spPr>
          <a:xfrm>
            <a:off x="457200" y="68263"/>
            <a:ext cx="8229600" cy="1131887"/>
          </a:xfrm>
          <a:prstGeom prst="rect">
            <a:avLst/>
          </a:prstGeom>
          <a:noFill/>
          <a:ln w="12700">
            <a:noFill/>
          </a:ln>
        </p:spPr>
        <p:txBody>
          <a:bodyPr lIns="45718" tIns="45718" rIns="45718" bIns="45718" anchor="ctr"/>
          <a:lstStyle/>
          <a:p>
            <a:pPr lvl="0"/>
            <a:r>
              <a:rPr lang="en-US" altLang="zh-CN" dirty="0"/>
              <a:t>Click to edit Master title style</a:t>
            </a:r>
            <a:endParaRPr lang="en-US" altLang="zh-CN" dirty="0"/>
          </a:p>
        </p:txBody>
      </p:sp>
      <p:sp>
        <p:nvSpPr>
          <p:cNvPr id="1027" name="文本占位符 1025"/>
          <p:cNvSpPr>
            <a:spLocks noGrp="1"/>
          </p:cNvSpPr>
          <p:nvPr>
            <p:ph type="body"/>
          </p:nvPr>
        </p:nvSpPr>
        <p:spPr>
          <a:xfrm>
            <a:off x="457200" y="1200150"/>
            <a:ext cx="8229600" cy="3943350"/>
          </a:xfrm>
          <a:prstGeom prst="rect">
            <a:avLst/>
          </a:prstGeom>
          <a:noFill/>
          <a:ln w="12700">
            <a:noFill/>
          </a:ln>
        </p:spPr>
        <p:txBody>
          <a:bodyPr lIns="45718" tIns="45718" rIns="45718" bIns="45718" anchor="t"/>
          <a:lstStyle/>
          <a:p>
            <a:pPr lvl="0"/>
            <a:r>
              <a:rPr lang="en-US" altLang="zh-CN" dirty="0"/>
              <a:t>Click to edit Master text styles</a:t>
            </a:r>
            <a:endParaRPr lang="en-US" altLang="zh-CN" dirty="0"/>
          </a:p>
          <a:p>
            <a:pPr lvl="1" indent="-3259455"/>
            <a:r>
              <a:rPr lang="en-US" altLang="zh-CN" dirty="0"/>
              <a:t>Second level</a:t>
            </a:r>
            <a:endParaRPr lang="en-US" altLang="zh-CN" dirty="0"/>
          </a:p>
          <a:p>
            <a:pPr lvl="2" indent="-3038475"/>
            <a:r>
              <a:rPr lang="en-US" altLang="zh-CN" dirty="0"/>
              <a:t>Third level</a:t>
            </a:r>
            <a:endParaRPr lang="en-US" altLang="zh-CN" dirty="0"/>
          </a:p>
          <a:p>
            <a:pPr lvl="3" indent="-3634105"/>
            <a:r>
              <a:rPr lang="en-US" altLang="zh-CN" dirty="0"/>
              <a:t>Fourth level</a:t>
            </a:r>
            <a:endParaRPr lang="en-US" altLang="zh-CN" dirty="0"/>
          </a:p>
          <a:p>
            <a:pPr lvl="4" indent="-3634105"/>
            <a:r>
              <a:rPr lang="en-US" altLang="zh-CN" dirty="0"/>
              <a:t>Fifth level</a:t>
            </a:r>
            <a:endParaRPr lang="en-US" altLang="zh-CN" dirty="0"/>
          </a:p>
        </p:txBody>
      </p:sp>
      <p:sp>
        <p:nvSpPr>
          <p:cNvPr id="2" name="灯片编号占位符 1026"/>
          <p:cNvSpPr>
            <a:spLocks noGrp="1"/>
          </p:cNvSpPr>
          <p:nvPr>
            <p:ph type="sldNum" sz="quarter" idx="2"/>
          </p:nvPr>
        </p:nvSpPr>
        <p:spPr>
          <a:xfrm>
            <a:off x="8426450" y="4765675"/>
            <a:ext cx="257175" cy="269875"/>
          </a:xfrm>
          <a:prstGeom prst="rect">
            <a:avLst/>
          </a:prstGeom>
          <a:noFill/>
          <a:ln w="12700">
            <a:noFill/>
          </a:ln>
        </p:spPr>
        <p:txBody>
          <a:bodyPr vert="horz" wrap="none" lIns="45718" tIns="45718" rIns="45718" bIns="45718" numCol="1" anchor="ctr" anchorCtr="0" compatLnSpc="1"/>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buFont typeface="Arial" panose="020B0604020202020204" pitchFamily="34" charset="0"/>
        <a:defRPr sz="4400" kern="1200">
          <a:solidFill>
            <a:srgbClr val="000000"/>
          </a:solidFill>
          <a:latin typeface="+mj-lt"/>
          <a:ea typeface="+mj-ea"/>
          <a:cs typeface="Calibri" panose="020F0502020204030204" pitchFamily="34" charset="0"/>
          <a:sym typeface="Calibri" panose="020F0502020204030204" pitchFamily="34" charset="0"/>
        </a:defRPr>
      </a:lvl1pPr>
      <a:lvl2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4572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9144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13716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18288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p:titleStyle>
    <p:bodyStyle>
      <a:lvl1pPr marL="342900" indent="-342900"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1pPr>
      <a:lvl2pPr marL="3716655" lvl="1" indent="-325945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2pPr>
      <a:lvl3pPr marL="3952875" lvl="2" indent="-303847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3pPr>
      <a:lvl4pPr marL="5005705" lvl="3"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4pPr>
      <a:lvl5pPr marL="5462905" lvl="4"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5pPr>
      <a:lvl6pPr marL="2514600" lvl="5"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6pPr>
      <a:lvl7pPr marL="2971800" lvl="6"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7pPr>
      <a:lvl8pPr marL="3429000" lvl="7"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8pPr>
      <a:lvl9pPr marL="3886200" lvl="8"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9pPr>
    </p:bodyStyle>
    <p:otherStyle>
      <a:lvl1pPr marL="0" lvl="0"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1pPr>
      <a:lvl2pPr marL="0" lvl="1"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2pPr>
      <a:lvl3pPr marL="0" lvl="2"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3pPr>
      <a:lvl4pPr marL="0" lvl="3"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4pPr>
      <a:lvl5pPr marL="0" lvl="4"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5pPr>
      <a:lvl6pPr marL="2286000" lvl="5"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6pPr>
      <a:lvl7pPr marL="2743200" lvl="6"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7pPr>
      <a:lvl8pPr marL="3200400" lvl="7"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8pPr>
      <a:lvl9pPr marL="3657600" lvl="8"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6" name="标题 15"/>
          <p:cNvSpPr>
            <a:spLocks noGrp="1"/>
          </p:cNvSpPr>
          <p:nvPr>
            <p:ph type="ctrTitle"/>
          </p:nvPr>
        </p:nvSpPr>
        <p:spPr>
          <a:xfrm>
            <a:off x="187643" y="72390"/>
            <a:ext cx="7141369" cy="393859"/>
          </a:xfrm>
        </p:spPr>
        <p:txBody>
          <a:bodyPr anchor="b"/>
          <a:lstStyle>
            <a:lvl1pPr algn="l">
              <a:defRPr sz="1500"/>
            </a:lvl1pPr>
          </a:lstStyle>
          <a:p>
            <a:r>
              <a:rPr lang="zh-CN" altLang="en-US" smtClean="0"/>
              <a:t>单击此处编辑母版标题样式</a:t>
            </a:r>
            <a:endParaRPr lang="zh-CN" altLang="en-US"/>
          </a:p>
        </p:txBody>
      </p:sp>
      <p:sp>
        <p:nvSpPr>
          <p:cNvPr id="17" name="Shape 22"/>
          <p:cNvSpPr>
            <a:spLocks noChangeArrowheads="1"/>
          </p:cNvSpPr>
          <p:nvPr userDrawn="1"/>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grpSp>
        <p:nvGrpSpPr>
          <p:cNvPr id="8" name="组合 7"/>
          <p:cNvGrpSpPr/>
          <p:nvPr userDrawn="1"/>
        </p:nvGrpSpPr>
        <p:grpSpPr>
          <a:xfrm>
            <a:off x="8131969" y="131921"/>
            <a:ext cx="782479" cy="275273"/>
            <a:chOff x="17075" y="277"/>
            <a:chExt cx="1643" cy="578"/>
          </a:xfrm>
        </p:grpSpPr>
        <p:grpSp>
          <p:nvGrpSpPr>
            <p:cNvPr id="11" name="组合 10"/>
            <p:cNvGrpSpPr/>
            <p:nvPr/>
          </p:nvGrpSpPr>
          <p:grpSpPr>
            <a:xfrm>
              <a:off x="17075" y="491"/>
              <a:ext cx="1643" cy="364"/>
              <a:chOff x="17075" y="619"/>
              <a:chExt cx="1643" cy="364"/>
            </a:xfrm>
          </p:grpSpPr>
          <p:sp>
            <p:nvSpPr>
              <p:cNvPr id="12"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3"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9"/>
            <a:stretch>
              <a:fillRect/>
            </a:stretch>
          </p:blipFill>
          <p:spPr>
            <a:xfrm>
              <a:off x="17432" y="277"/>
              <a:ext cx="929" cy="299"/>
            </a:xfrm>
            <a:prstGeom prst="rect">
              <a:avLst/>
            </a:prstGeom>
          </p:spPr>
        </p:pic>
      </p:gr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Lst>
  <mc:AlternateContent xmlns:mc="http://schemas.openxmlformats.org/markup-compatibility/2006">
    <mc:Choice xmlns:p14="http://schemas.microsoft.com/office/powerpoint/2010/main" Requires="p14">
      <p:transition spd="slow" p14:dur="1250"/>
    </mc:Choice>
    <mc:Fallback>
      <p:transition spd="slow"/>
    </mc:Fallback>
  </mc:AlternateContent>
  <p:txStyles>
    <p:titleStyle>
      <a:lvl1pPr algn="l" defTabSz="685800" rtl="0" eaLnBrk="1" latinLnBrk="0" hangingPunct="1">
        <a:lnSpc>
          <a:spcPct val="90000"/>
        </a:lnSpc>
        <a:spcBef>
          <a:spcPct val="0"/>
        </a:spcBef>
        <a:buNone/>
        <a:defRPr sz="1500" b="1" kern="1200">
          <a:solidFill>
            <a:schemeClr val="tx1"/>
          </a:solidFill>
          <a:latin typeface="Microsoft YaHei Bold" panose="020B0502040204020203" charset="-122"/>
          <a:ea typeface="Microsoft YaHei Bold" panose="020B0502040204020203"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icrosoft YaHei Regular" panose="020B0502040204020203" charset="-122"/>
          <a:ea typeface="Microsoft YaHei Regular" panose="020B0502040204020203"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icrosoft YaHei Regular" panose="020B0502040204020203" charset="-122"/>
          <a:ea typeface="Microsoft YaHei Regular" panose="020B0502040204020203"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icrosoft YaHei Regular" panose="020B0502040204020203" charset="-122"/>
          <a:ea typeface="Microsoft YaHei Regular" panose="020B0502040204020203"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icrosoft YaHei Regular" panose="020B0502040204020203" charset="-122"/>
          <a:ea typeface="Microsoft YaHei Regular" panose="020B0502040204020203"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icrosoft YaHei Regular" panose="020B0502040204020203" charset="-122"/>
          <a:ea typeface="Microsoft YaHei Regular" panose="020B0502040204020203"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标题占位符 1"/>
          <p:cNvSpPr>
            <a:spLocks noGrp="1"/>
          </p:cNvSpPr>
          <p:nvPr>
            <p:ph type="title"/>
          </p:nvPr>
        </p:nvSpPr>
        <p:spPr>
          <a:xfrm>
            <a:off x="457200" y="206375"/>
            <a:ext cx="8229600" cy="85725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4099" name="文本占位符 2"/>
          <p:cNvSpPr>
            <a:spLocks noGrp="1"/>
          </p:cNvSpPr>
          <p:nvPr>
            <p:ph type="body"/>
          </p:nvPr>
        </p:nvSpPr>
        <p:spPr>
          <a:xfrm>
            <a:off x="457200" y="1200150"/>
            <a:ext cx="8229600" cy="3394075"/>
          </a:xfrm>
          <a:prstGeom prst="rect">
            <a:avLst/>
          </a:prstGeom>
          <a:noFill/>
          <a:ln w="9525">
            <a:noFill/>
          </a:ln>
        </p:spPr>
        <p:txBody>
          <a:bodyPr anchor="t"/>
          <a:lstStyle/>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4767263"/>
            <a:ext cx="2133600" cy="274638"/>
          </a:xfrm>
          <a:prstGeom prst="rect">
            <a:avLst/>
          </a:prstGeom>
        </p:spPr>
        <p:txBody>
          <a:bodyPr vert="horz" wrap="square" lIns="91440" tIns="45720" rIns="91440" bIns="45720" numCol="1" anchor="ctr" anchorCtr="0" compatLnSpc="1"/>
          <a:lstStyle>
            <a:lvl1pPr>
              <a:defRPr sz="1200" smtClean="0">
                <a:solidFill>
                  <a:srgbClr val="898989"/>
                </a:solidFill>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3"/>
          </p:nvPr>
        </p:nvSpPr>
        <p:spPr>
          <a:xfrm>
            <a:off x="3124200" y="4767263"/>
            <a:ext cx="2895600" cy="274638"/>
          </a:xfrm>
          <a:prstGeom prst="rect">
            <a:avLst/>
          </a:prstGeom>
        </p:spPr>
        <p:txBody>
          <a:bodyPr vert="horz" wrap="square" lIns="91440" tIns="45720" rIns="91440" bIns="45720" numCol="1" anchor="ctr" anchorCtr="0" compatLnSpc="1"/>
          <a:lstStyle>
            <a:lvl1pPr algn="ctr">
              <a:defRPr sz="1200" smtClean="0">
                <a:solidFill>
                  <a:srgbClr val="898989"/>
                </a:solidFill>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12.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image" Target="../media/image1.png"/><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4.xml"/><Relationship Id="rId2" Type="http://schemas.openxmlformats.org/officeDocument/2006/relationships/image" Target="../media/image19.wmf"/><Relationship Id="rId1" Type="http://schemas.openxmlformats.org/officeDocument/2006/relationships/oleObject" Target="../embeddings/oleObject1.bin"/></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tags" Target="../tags/tag149.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24.xml"/><Relationship Id="rId5" Type="http://schemas.openxmlformats.org/officeDocument/2006/relationships/tags" Target="../tags/tag150.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image" Target="../media/image29.png"/><Relationship Id="rId1" Type="http://schemas.openxmlformats.org/officeDocument/2006/relationships/image" Target="../media/image28.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53.xml"/><Relationship Id="rId1" Type="http://schemas.openxmlformats.org/officeDocument/2006/relationships/image" Target="../media/image31.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9.xml"/><Relationship Id="rId2" Type="http://schemas.openxmlformats.org/officeDocument/2006/relationships/image" Target="../media/image1.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24.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28.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4.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5.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22"/>
          <p:cNvSpPr>
            <a:spLocks noChangeArrowheads="1"/>
          </p:cNvSpPr>
          <p:nvPr/>
        </p:nvSpPr>
        <p:spPr bwMode="auto">
          <a:xfrm>
            <a:off x="0" y="988695"/>
            <a:ext cx="9144000" cy="2946083"/>
          </a:xfrm>
          <a:prstGeom prst="rect">
            <a:avLst/>
          </a:prstGeom>
          <a:solidFill>
            <a:schemeClr val="bg2"/>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6148" name="Shape 22"/>
          <p:cNvSpPr>
            <a:spLocks noChangeArrowheads="1"/>
          </p:cNvSpPr>
          <p:nvPr/>
        </p:nvSpPr>
        <p:spPr bwMode="auto">
          <a:xfrm>
            <a:off x="733901" y="801529"/>
            <a:ext cx="7676674" cy="3319939"/>
          </a:xfrm>
          <a:prstGeom prst="rect">
            <a:avLst/>
          </a:prstGeom>
          <a:solidFill>
            <a:srgbClr val="C51A24"/>
          </a:solidFill>
          <a:ln w="12700">
            <a:noFill/>
            <a:miter lim="400000"/>
          </a:ln>
          <a:effectLst/>
        </p:spPr>
        <p:txBody>
          <a:bodyPr lIns="45718" rIns="45718" anchor="ctr"/>
          <a:lstStyle/>
          <a:p>
            <a:pPr algn="ct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pic>
        <p:nvPicPr>
          <p:cNvPr id="6151" name="未标题-2-01.png" descr="未标题-2-01.png"/>
          <p:cNvPicPr>
            <a:picLocks noChangeAspect="1"/>
          </p:cNvPicPr>
          <p:nvPr/>
        </p:nvPicPr>
        <p:blipFill>
          <a:blip r:embed="rId1"/>
          <a:srcRect l="11929" t="5841" r="17577" b="54250"/>
          <a:stretch>
            <a:fillRect/>
          </a:stretch>
        </p:blipFill>
        <p:spPr bwMode="auto">
          <a:xfrm>
            <a:off x="-54292" y="22860"/>
            <a:ext cx="9198293" cy="5174456"/>
          </a:xfrm>
          <a:prstGeom prst="rect">
            <a:avLst/>
          </a:prstGeom>
          <a:noFill/>
          <a:ln w="12700">
            <a:noFill/>
            <a:miter lim="400000"/>
            <a:headEnd/>
            <a:tailEnd/>
          </a:ln>
        </p:spPr>
      </p:pic>
      <p:sp>
        <p:nvSpPr>
          <p:cNvPr id="24" name="Shape 26"/>
          <p:cNvSpPr/>
          <p:nvPr/>
        </p:nvSpPr>
        <p:spPr>
          <a:xfrm>
            <a:off x="3021330" y="3127375"/>
            <a:ext cx="3148965" cy="299085"/>
          </a:xfrm>
          <a:prstGeom prst="rect">
            <a:avLst/>
          </a:prstGeom>
          <a:ln w="12700">
            <a:miter lim="400000"/>
          </a:ln>
          <a:effectLst>
            <a:outerShdw blurRad="63500" rotWithShape="0">
              <a:srgbClr val="808080">
                <a:alpha val="31423"/>
              </a:srgbClr>
            </a:outerShdw>
          </a:effectLst>
        </p:spPr>
        <p:txBody>
          <a:bodyPr wrap="square" lIns="45718" rIns="45718">
            <a:spAutoFit/>
          </a:bodyPr>
          <a:p>
            <a:pPr lvl="0" algn="ctr"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350" kern="0" dirty="0">
                <a:sym typeface="微软雅黑" panose="020B0503020204020204" pitchFamily="34" charset="-122"/>
              </a:rPr>
              <a:t>管理员</a:t>
            </a:r>
            <a:endParaRPr lang="zh-CN" sz="1350" kern="0" dirty="0">
              <a:sym typeface="微软雅黑" panose="020B0503020204020204" pitchFamily="34" charset="-122"/>
            </a:endParaRPr>
          </a:p>
        </p:txBody>
      </p:sp>
      <p:sp>
        <p:nvSpPr>
          <p:cNvPr id="16" name="Shape 26"/>
          <p:cNvSpPr/>
          <p:nvPr/>
        </p:nvSpPr>
        <p:spPr>
          <a:xfrm>
            <a:off x="1127760" y="1405414"/>
            <a:ext cx="6888956" cy="1337945"/>
          </a:xfrm>
          <a:prstGeom prst="rect">
            <a:avLst/>
          </a:prstGeom>
          <a:ln w="12700">
            <a:miter lim="400000"/>
          </a:ln>
          <a:effectLst>
            <a:outerShdw blurRad="63500" rotWithShape="0">
              <a:srgbClr val="808080">
                <a:alpha val="31423"/>
              </a:srgbClr>
            </a:outerShdw>
          </a:effectLst>
        </p:spPr>
        <p:txBody>
          <a:bodyPr wrap="square" lIns="45718" rIns="45718">
            <a:spAutoFit/>
          </a:bodyPr>
          <a:lstStyle/>
          <a:p>
            <a:pPr lvl="0" algn="ctr"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300" b="1" kern="0" dirty="0">
                <a:sym typeface="微软雅黑" panose="020B0503020204020204" pitchFamily="34" charset="-122"/>
              </a:rPr>
              <a:t>校友邦实习实践平台</a:t>
            </a:r>
            <a:endParaRPr lang="zh-CN" sz="3600" b="1" kern="0" dirty="0">
              <a:sym typeface="微软雅黑" panose="020B0503020204020204" pitchFamily="34" charset="-122"/>
            </a:endParaRPr>
          </a:p>
          <a:p>
            <a:pPr lvl="0" algn="ctr"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2100" kern="0" dirty="0">
                <a:sym typeface="微软雅黑" panose="020B0503020204020204" pitchFamily="34" charset="-122"/>
              </a:rPr>
              <a:t>操作指南</a:t>
            </a:r>
            <a:endParaRPr lang="zh-CN" sz="2100" kern="0" dirty="0">
              <a:sym typeface="微软雅黑" panose="020B0503020204020204" pitchFamily="34" charset="-122"/>
            </a:endParaRPr>
          </a:p>
        </p:txBody>
      </p:sp>
      <p:cxnSp>
        <p:nvCxnSpPr>
          <p:cNvPr id="11" name="直接连接符 10"/>
          <p:cNvCxnSpPr/>
          <p:nvPr/>
        </p:nvCxnSpPr>
        <p:spPr>
          <a:xfrm>
            <a:off x="3781901" y="2923699"/>
            <a:ext cx="15801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4010978" y="4356735"/>
            <a:ext cx="1122521" cy="359569"/>
            <a:chOff x="8365" y="9148"/>
            <a:chExt cx="2357" cy="755"/>
          </a:xfrm>
        </p:grpSpPr>
        <p:sp>
          <p:nvSpPr>
            <p:cNvPr id="29" name="Shape 22"/>
            <p:cNvSpPr>
              <a:spLocks noChangeArrowheads="1"/>
            </p:cNvSpPr>
            <p:nvPr/>
          </p:nvSpPr>
          <p:spPr bwMode="auto">
            <a:xfrm>
              <a:off x="8365" y="9454"/>
              <a:ext cx="2357" cy="416"/>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31" name="Shape 26"/>
            <p:cNvSpPr/>
            <p:nvPr/>
          </p:nvSpPr>
          <p:spPr>
            <a:xfrm>
              <a:off x="8647" y="9518"/>
              <a:ext cx="1793" cy="385"/>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600" kern="0" baseline="0" dirty="0">
                  <a:solidFill>
                    <a:srgbClr val="C00000"/>
                  </a:solidFill>
                  <a:effectLst/>
                  <a:sym typeface="微软雅黑" panose="020B0503020204020204" pitchFamily="34" charset="-122"/>
                </a:rPr>
                <a:t>www.xybsyw.com</a:t>
              </a:r>
              <a:endParaRPr lang="en-US" altLang="zh-CN" sz="600" kern="0" baseline="0" dirty="0">
                <a:solidFill>
                  <a:srgbClr val="C00000"/>
                </a:solidFill>
                <a:effectLst/>
                <a:sym typeface="微软雅黑" panose="020B0503020204020204" pitchFamily="34" charset="-122"/>
              </a:endParaRPr>
            </a:p>
          </p:txBody>
        </p:sp>
        <p:pic>
          <p:nvPicPr>
            <p:cNvPr id="32" name="图片 31" descr="红色1"/>
            <p:cNvPicPr>
              <a:picLocks noChangeAspect="1"/>
            </p:cNvPicPr>
            <p:nvPr/>
          </p:nvPicPr>
          <p:blipFill>
            <a:blip r:embed="rId2"/>
            <a:stretch>
              <a:fillRect/>
            </a:stretch>
          </p:blipFill>
          <p:spPr>
            <a:xfrm>
              <a:off x="8876" y="9148"/>
              <a:ext cx="1335" cy="430"/>
            </a:xfrm>
            <a:prstGeom prst="rect">
              <a:avLst/>
            </a:prstGeom>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4</a:t>
            </a:r>
            <a:r>
              <a:rPr lang="zh-CN" altLang="en-US">
                <a:sym typeface="+mn-ea"/>
              </a:rPr>
              <a:t>、</a:t>
            </a:r>
            <a:r>
              <a:rPr lang="zh-CN">
                <a:sym typeface="+mn-ea"/>
              </a:rPr>
              <a:t>基地</a:t>
            </a:r>
            <a:r>
              <a:rPr lang="en-US" altLang="zh-CN">
                <a:sym typeface="+mn-ea"/>
              </a:rPr>
              <a:t>/</a:t>
            </a:r>
            <a:r>
              <a:rPr lang="zh-CN" altLang="en-US">
                <a:sym typeface="+mn-ea"/>
              </a:rPr>
              <a:t>实习点管理</a:t>
            </a:r>
            <a:endParaRPr lang="zh-CN">
              <a:sym typeface="+mn-ea"/>
            </a:endParaRPr>
          </a:p>
        </p:txBody>
      </p:sp>
      <p:sp>
        <p:nvSpPr>
          <p:cNvPr id="4" name="文本框 3"/>
          <p:cNvSpPr txBox="1"/>
          <p:nvPr/>
        </p:nvSpPr>
        <p:spPr>
          <a:xfrm>
            <a:off x="755650" y="390525"/>
            <a:ext cx="6816725" cy="1252855"/>
          </a:xfrm>
          <a:prstGeom prst="rect">
            <a:avLst/>
          </a:prstGeom>
          <a:noFill/>
        </p:spPr>
        <p:txBody>
          <a:bodyPr wrap="square">
            <a:noAutofit/>
          </a:bodyPr>
          <a:p>
            <a:pPr marR="0" algn="l" defTabSz="914400" hangingPunct="0">
              <a:buClrTx/>
              <a:buSzTx/>
              <a:buFont typeface="Arial" panose="020B0604020202020204" pitchFamily="34" charset="0"/>
              <a:buNone/>
              <a:defRPr/>
            </a:pPr>
            <a:r>
              <a:rPr kumimoji="0" lang="en-US" altLang="zh-CN" sz="1500" kern="1200" cap="none" spc="0" normalizeH="0" baseline="0">
                <a:solidFill>
                  <a:schemeClr val="tx1"/>
                </a:solidFill>
                <a:latin typeface="Microsoft YaHei Bold" panose="020B0502040204020203" charset="-122"/>
                <a:ea typeface="Microsoft YaHei Bold" panose="020B0502040204020203" charset="-122"/>
                <a:cs typeface="+mj-cs"/>
                <a:sym typeface="Calibri" panose="020F0502020204030204" pitchFamily="34" charset="0"/>
              </a:rPr>
              <a:t>4.1</a:t>
            </a:r>
            <a:r>
              <a:rPr kumimoji="0" lang="zh-CN" altLang="en-US" sz="1500" kern="1200" cap="none" spc="0" normalizeH="0" baseline="0">
                <a:solidFill>
                  <a:schemeClr val="tx1"/>
                </a:solidFill>
                <a:latin typeface="Microsoft YaHei Bold" panose="020B0502040204020203" charset="-122"/>
                <a:ea typeface="Microsoft YaHei Bold" panose="020B0502040204020203" charset="-122"/>
                <a:cs typeface="+mj-cs"/>
                <a:sym typeface="Calibri" panose="020F0502020204030204" pitchFamily="34" charset="0"/>
              </a:rPr>
              <a:t>、</a:t>
            </a:r>
            <a:r>
              <a:rPr kumimoji="0" lang="en-US" altLang="zh-CN" sz="1500" kern="1200" cap="none" spc="0" normalizeH="0" baseline="0">
                <a:solidFill>
                  <a:schemeClr val="tx1"/>
                </a:solidFill>
                <a:latin typeface="Microsoft YaHei Bold" panose="020B0502040204020203" charset="-122"/>
                <a:ea typeface="Microsoft YaHei Bold" panose="020B0502040204020203" charset="-122"/>
                <a:cs typeface="+mj-cs"/>
                <a:sym typeface="Calibri" panose="020F0502020204030204" pitchFamily="34" charset="0"/>
              </a:rPr>
              <a:t>新增</a:t>
            </a:r>
            <a:endParaRPr kumimoji="0" lang="en-US" altLang="zh-CN" sz="1500" kern="1200" cap="none" spc="0" normalizeH="0" baseline="0">
              <a:solidFill>
                <a:schemeClr val="tx1"/>
              </a:solidFill>
              <a:latin typeface="Microsoft YaHei Bold" panose="020B0502040204020203" charset="-122"/>
              <a:ea typeface="Microsoft YaHei Bold" panose="020B0502040204020203" charset="-122"/>
              <a:cs typeface="+mj-cs"/>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点击基地</a:t>
            </a:r>
            <a:r>
              <a:rPr kumimoji="0" lang="en-US" altLang="zh-CN"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实习点；</a:t>
            </a:r>
            <a:endParaRPr kumimoji="0" lang="en-US" altLang="zh-CN"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选择实践基地或实习点，已签订协议为实践基地，未签订协议的为实习点；</a:t>
            </a:r>
            <a:endParaRPr kumimoji="0" lang="en-US" altLang="zh-CN"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选择单个添加或批量导入，可下载批量导入表格；</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单个添加岗位，或在批量导入中导入多个岗位信息</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3" name="文本框 2"/>
          <p:cNvSpPr txBox="1"/>
          <p:nvPr/>
        </p:nvSpPr>
        <p:spPr>
          <a:xfrm>
            <a:off x="1037590" y="999490"/>
            <a:ext cx="5157470" cy="549910"/>
          </a:xfrm>
          <a:prstGeom prst="rect">
            <a:avLst/>
          </a:prstGeom>
        </p:spPr>
        <p:txBody>
          <a:bodyPr/>
          <a:p/>
        </p:txBody>
      </p:sp>
      <p:pic>
        <p:nvPicPr>
          <p:cNvPr id="5" name="图片 4"/>
          <p:cNvPicPr/>
          <p:nvPr/>
        </p:nvPicPr>
        <p:blipFill>
          <a:blip r:embed="rId1"/>
        </p:blipFill>
        <p:spPr>
          <a:xfrm>
            <a:off x="1037590" y="1635760"/>
            <a:ext cx="6772275" cy="3307080"/>
          </a:xfrm>
          <a:prstGeom prst="rect">
            <a:avLst/>
          </a:prstGeom>
        </p:spPr>
      </p:pic>
      <p:sp>
        <p:nvSpPr>
          <p:cNvPr id="6" name="文本框 5"/>
          <p:cNvSpPr txBox="1"/>
          <p:nvPr/>
        </p:nvSpPr>
        <p:spPr>
          <a:xfrm>
            <a:off x="1037590" y="5453380"/>
            <a:ext cx="5157470" cy="549910"/>
          </a:xfrm>
          <a:prstGeom prst="rect">
            <a:avLst/>
          </a:prstGeom>
        </p:spPr>
        <p:txBody>
          <a:body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4.2 </a:t>
            </a:r>
            <a:r>
              <a:rPr lang="zh-CN">
                <a:sym typeface="+mn-ea"/>
              </a:rPr>
              <a:t>基地</a:t>
            </a:r>
            <a:r>
              <a:rPr lang="en-US" altLang="zh-CN">
                <a:sym typeface="+mn-ea"/>
              </a:rPr>
              <a:t>/</a:t>
            </a:r>
            <a:r>
              <a:rPr lang="zh-CN" altLang="en-US">
                <a:sym typeface="+mn-ea"/>
              </a:rPr>
              <a:t>实习点</a:t>
            </a:r>
            <a:r>
              <a:rPr lang="en-US" altLang="zh-CN">
                <a:sym typeface="+mn-ea"/>
              </a:rPr>
              <a:t>-</a:t>
            </a:r>
            <a:r>
              <a:rPr lang="zh-CN" altLang="en-US">
                <a:sym typeface="+mn-ea"/>
              </a:rPr>
              <a:t>批量导入</a:t>
            </a:r>
            <a:endParaRPr lang="zh-CN" altLang="en-US">
              <a:sym typeface="+mn-ea"/>
            </a:endParaRPr>
          </a:p>
        </p:txBody>
      </p:sp>
      <p:sp>
        <p:nvSpPr>
          <p:cNvPr id="4" name="文本框 3"/>
          <p:cNvSpPr txBox="1"/>
          <p:nvPr/>
        </p:nvSpPr>
        <p:spPr>
          <a:xfrm>
            <a:off x="683260" y="466090"/>
            <a:ext cx="6816725" cy="1153795"/>
          </a:xfrm>
          <a:prstGeom prst="rect">
            <a:avLst/>
          </a:prstGeom>
          <a:noFill/>
        </p:spPr>
        <p:txBody>
          <a:bodyPr wrap="square">
            <a:noAutofit/>
          </a:bodyPr>
          <a:p>
            <a:pPr marR="0" algn="ctr" defTabSz="914400" hangingPunct="0">
              <a:buClrTx/>
              <a:buSzTx/>
              <a:buFont typeface="Arial" panose="020B0604020202020204" pitchFamily="34" charset="0"/>
              <a:buNone/>
              <a:defRPr/>
            </a:pPr>
            <a: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截图</a:t>
            </a:r>
            <a:endParaRPr kumimoji="0" lang="zh-CN" altLang="en-US" sz="24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按表格要求填写基地</a:t>
            </a:r>
            <a:r>
              <a:rPr kumimoji="0" lang="en-US" altLang="zh-CN"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实习点导入模版，上传；</a:t>
            </a:r>
            <a:endParaRPr kumimoji="0" lang="en-US" altLang="zh-CN"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按</a:t>
            </a:r>
            <a:r>
              <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表格</a:t>
            </a: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要求填写岗位信息导入模版，上传；</a:t>
            </a:r>
            <a:endParaRPr kumimoji="0" lang="en-US" altLang="zh-CN"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可选择基地和岗位同时导入，也可单独导入；</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R="0" defTabSz="914400" hangingPunct="0">
              <a:lnSpc>
                <a:spcPct val="130000"/>
              </a:lnSpc>
              <a:buClrTx/>
              <a:buSzTx/>
              <a:buFont typeface="+mj-ea"/>
              <a:defRPr/>
            </a:pP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3" name="文本框 2"/>
          <p:cNvSpPr txBox="1"/>
          <p:nvPr/>
        </p:nvSpPr>
        <p:spPr>
          <a:xfrm>
            <a:off x="643255" y="856615"/>
            <a:ext cx="4631055" cy="527050"/>
          </a:xfrm>
          <a:prstGeom prst="rect">
            <a:avLst/>
          </a:prstGeom>
        </p:spPr>
        <p:txBody>
          <a:bodyPr/>
          <a:p/>
        </p:txBody>
      </p:sp>
      <p:pic>
        <p:nvPicPr>
          <p:cNvPr id="6" name="图片 5"/>
          <p:cNvPicPr/>
          <p:nvPr/>
        </p:nvPicPr>
        <p:blipFill>
          <a:blip r:embed="rId1"/>
        </p:blipFill>
        <p:spPr>
          <a:xfrm>
            <a:off x="971550" y="1491615"/>
            <a:ext cx="8014335" cy="3359785"/>
          </a:xfrm>
          <a:prstGeom prst="rect">
            <a:avLst/>
          </a:prstGeom>
        </p:spPr>
      </p:pic>
      <p:sp>
        <p:nvSpPr>
          <p:cNvPr id="7" name="文本框 6"/>
          <p:cNvSpPr txBox="1"/>
          <p:nvPr/>
        </p:nvSpPr>
        <p:spPr>
          <a:xfrm>
            <a:off x="643255" y="5539105"/>
            <a:ext cx="4631055" cy="527050"/>
          </a:xfrm>
          <a:prstGeom prst="rect">
            <a:avLst/>
          </a:prstGeom>
        </p:spPr>
        <p:txBody>
          <a:body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ltLang="zh-CN">
                <a:sym typeface="+mn-ea"/>
              </a:rPr>
              <a:t>5</a:t>
            </a:r>
            <a:r>
              <a:rPr lang="zh-CN" altLang="en-US">
                <a:sym typeface="+mn-ea"/>
              </a:rPr>
              <a:t>、导入（新增）</a:t>
            </a:r>
            <a:r>
              <a:rPr lang="zh-CN">
                <a:sym typeface="+mn-ea"/>
              </a:rPr>
              <a:t>实践课程</a:t>
            </a:r>
            <a:endParaRPr lang="zh-CN">
              <a:sym typeface="+mn-ea"/>
            </a:endParaRPr>
          </a:p>
        </p:txBody>
      </p:sp>
      <p:sp>
        <p:nvSpPr>
          <p:cNvPr id="5" name="文本框 4"/>
          <p:cNvSpPr txBox="1"/>
          <p:nvPr/>
        </p:nvSpPr>
        <p:spPr>
          <a:xfrm>
            <a:off x="683895" y="339725"/>
            <a:ext cx="7223760" cy="1252855"/>
          </a:xfrm>
          <a:prstGeom prst="rect">
            <a:avLst/>
          </a:prstGeom>
          <a:noFill/>
        </p:spPr>
        <p:txBody>
          <a:bodyPr wrap="square">
            <a:noAutofit/>
          </a:bodyPr>
          <a:p>
            <a:pPr marR="0" algn="ctr" defTabSz="914400" hangingPunct="0">
              <a:buClrTx/>
              <a:buSzTx/>
              <a:buFont typeface="Arial" panose="020B0604020202020204" pitchFamily="34" charset="0"/>
              <a:buNone/>
              <a:defRPr/>
            </a:pPr>
            <a: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截图</a:t>
            </a:r>
            <a:endParaRPr kumimoji="0" lang="zh-CN" altLang="en-US" sz="24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实践教学，实践课程；</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lang="zh-CN" altLang="en-US" sz="1200" b="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选择新增课程或批量导入</a:t>
            </a: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；如需要添加新的实践类型，可以由校级管理员先添加再导入；</a:t>
            </a:r>
            <a:endParaRPr kumimoji="0" lang="en-US" altLang="zh-CN"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可预览和编辑已添加的课程信息；</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3" name="文本框 2"/>
          <p:cNvSpPr txBox="1"/>
          <p:nvPr/>
        </p:nvSpPr>
        <p:spPr>
          <a:xfrm>
            <a:off x="-3860165" y="-3856990"/>
            <a:ext cx="2802890" cy="268605"/>
          </a:xfrm>
          <a:prstGeom prst="rect">
            <a:avLst/>
          </a:prstGeom>
        </p:spPr>
        <p:txBody>
          <a:bodyPr/>
          <a:p/>
        </p:txBody>
      </p:sp>
      <p:sp>
        <p:nvSpPr>
          <p:cNvPr id="9" name="文本框 8"/>
          <p:cNvSpPr txBox="1"/>
          <p:nvPr/>
        </p:nvSpPr>
        <p:spPr>
          <a:xfrm>
            <a:off x="-3860165" y="5598160"/>
            <a:ext cx="2802890" cy="268605"/>
          </a:xfrm>
          <a:prstGeom prst="rect">
            <a:avLst/>
          </a:prstGeom>
        </p:spPr>
        <p:txBody>
          <a:bodyPr/>
          <a:p/>
        </p:txBody>
      </p:sp>
      <p:sp>
        <p:nvSpPr>
          <p:cNvPr id="10" name="文本框 9"/>
          <p:cNvSpPr txBox="1"/>
          <p:nvPr/>
        </p:nvSpPr>
        <p:spPr>
          <a:xfrm>
            <a:off x="-1605280" y="-2115185"/>
            <a:ext cx="2900045" cy="305435"/>
          </a:xfrm>
          <a:prstGeom prst="rect">
            <a:avLst/>
          </a:prstGeom>
        </p:spPr>
        <p:txBody>
          <a:bodyPr/>
          <a:p/>
        </p:txBody>
      </p:sp>
      <p:sp>
        <p:nvSpPr>
          <p:cNvPr id="12" name="文本框 11"/>
          <p:cNvSpPr txBox="1"/>
          <p:nvPr/>
        </p:nvSpPr>
        <p:spPr>
          <a:xfrm>
            <a:off x="-1605280" y="5130165"/>
            <a:ext cx="2900045" cy="305435"/>
          </a:xfrm>
          <a:prstGeom prst="rect">
            <a:avLst/>
          </a:prstGeom>
        </p:spPr>
        <p:txBody>
          <a:bodyPr/>
          <a:p/>
        </p:txBody>
      </p:sp>
      <p:sp>
        <p:nvSpPr>
          <p:cNvPr id="4" name="文本框 3"/>
          <p:cNvSpPr txBox="1"/>
          <p:nvPr/>
        </p:nvSpPr>
        <p:spPr>
          <a:xfrm>
            <a:off x="971550" y="640398"/>
            <a:ext cx="5080000" cy="635000"/>
          </a:xfrm>
          <a:prstGeom prst="rect">
            <a:avLst/>
          </a:prstGeom>
        </p:spPr>
        <p:txBody>
          <a:bodyPr/>
          <a:p/>
        </p:txBody>
      </p:sp>
      <p:pic>
        <p:nvPicPr>
          <p:cNvPr id="6" name="图片 5"/>
          <p:cNvPicPr/>
          <p:nvPr/>
        </p:nvPicPr>
        <p:blipFill>
          <a:blip r:embed="rId1"/>
        </p:blipFill>
        <p:spPr>
          <a:xfrm>
            <a:off x="971550" y="1275398"/>
            <a:ext cx="7896224" cy="3724275"/>
          </a:xfrm>
          <a:prstGeom prst="rect">
            <a:avLst/>
          </a:prstGeom>
        </p:spPr>
      </p:pic>
      <p:sp>
        <p:nvSpPr>
          <p:cNvPr id="7" name="文本框 6"/>
          <p:cNvSpPr txBox="1"/>
          <p:nvPr/>
        </p:nvSpPr>
        <p:spPr>
          <a:xfrm>
            <a:off x="971550" y="4999673"/>
            <a:ext cx="5080000" cy="635000"/>
          </a:xfrm>
          <a:prstGeom prst="rect">
            <a:avLst/>
          </a:prstGeom>
        </p:spPr>
        <p:txBody>
          <a:body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mn-ea"/>
              </a:rPr>
              <a:t>3.4 查看统计报表</a:t>
            </a: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点击左侧导航栏“统计报表”按钮</a:t>
            </a: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点击功能菜单中对应的报表</a:t>
            </a: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通过“院系/专业/班级”、“学年/学期”等筛选需要的数据</a:t>
            </a: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点击“自定义表格”按钮，可以选择表格显示的维度</a:t>
            </a: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5.  点击“批量导出”按钮，导出筛选的数据，跳转到下载中心进行下载</a:t>
            </a: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温馨提示：到下载中心下载时，如果表格较大，报表下载状态会显示“报表生成中”，请等待片刻即可。如长时间还是显示“报表生成中”，可按键盘“F5”键，刷新网页。</a:t>
            </a:r>
            <a:endPar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mn-ea"/>
            </a:endParaRPr>
          </a:p>
        </p:txBody>
      </p:sp>
      <p:sp>
        <p:nvSpPr>
          <p:cNvPr id="4" name="标题 1"/>
          <p:cNvSpPr>
            <a:spLocks noGrp="1"/>
          </p:cNvSpPr>
          <p:nvPr/>
        </p:nvSpPr>
        <p:spPr>
          <a:xfrm>
            <a:off x="386080" y="123190"/>
            <a:ext cx="5461159" cy="393859"/>
          </a:xfrm>
        </p:spPr>
        <p:txBody>
          <a:bodyPr anchor="b"/>
          <a:lstStyle>
            <a:lvl1pPr algn="l" defTabSz="685800" rtl="0" eaLnBrk="1" latinLnBrk="0" hangingPunct="1">
              <a:lnSpc>
                <a:spcPct val="90000"/>
              </a:lnSpc>
              <a:spcBef>
                <a:spcPct val="0"/>
              </a:spcBef>
              <a:buNone/>
              <a:defRPr sz="1500" b="1" kern="1200">
                <a:solidFill>
                  <a:schemeClr val="tx1"/>
                </a:solidFill>
                <a:latin typeface="Microsoft YaHei Bold" panose="020B0502040204020203" charset="-122"/>
                <a:ea typeface="Microsoft YaHei Bold" panose="020B0502040204020203" charset="-122"/>
                <a:cs typeface="+mj-cs"/>
              </a:defRPr>
            </a:lvl1pPr>
          </a:lstStyle>
          <a:p>
            <a:r>
              <a:rPr lang="en-US" altLang="zh-CN">
                <a:sym typeface="+mn-ea"/>
              </a:rPr>
              <a:t>6</a:t>
            </a:r>
            <a:r>
              <a:rPr lang="zh-CN" altLang="en-US">
                <a:sym typeface="+mn-ea"/>
              </a:rPr>
              <a:t>、查看统计报表</a:t>
            </a:r>
            <a:endParaRPr lang="en-US" altLang="zh-CN">
              <a:sym typeface="+mn-ea"/>
            </a:endParaRPr>
          </a:p>
        </p:txBody>
      </p:sp>
      <p:sp>
        <p:nvSpPr>
          <p:cNvPr id="5" name="文本框 4"/>
          <p:cNvSpPr txBox="1"/>
          <p:nvPr/>
        </p:nvSpPr>
        <p:spPr>
          <a:xfrm>
            <a:off x="611505" y="339725"/>
            <a:ext cx="6816725" cy="1252855"/>
          </a:xfrm>
          <a:prstGeom prst="rect">
            <a:avLst/>
          </a:prstGeom>
          <a:noFill/>
        </p:spPr>
        <p:txBody>
          <a:bodyPr wrap="square">
            <a:noAutofit/>
          </a:bodyPr>
          <a:p>
            <a:pPr marR="0" algn="ctr" defTabSz="914400" hangingPunct="0">
              <a:buClrTx/>
              <a:buSzTx/>
              <a:buFont typeface="Arial" panose="020B0604020202020204" pitchFamily="34" charset="0"/>
              <a:buNone/>
              <a:defRPr/>
            </a:pPr>
            <a: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截图</a:t>
            </a:r>
            <a:endParaRPr kumimoji="0" lang="zh-CN" altLang="en-US" sz="24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点击实习管理，统计报表；</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lang="zh-CN" altLang="en-US" sz="1200" b="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可选择对应实习不同阶段查看对应的统计报表</a:t>
            </a: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endParaRPr kumimoji="0" lang="en-US" altLang="zh-CN"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可对需要导出的统计报表按自定义设置；</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可导出表格；</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从下载中心下载报表，如数据较多建议可分开导出；</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6" name="文本框 5"/>
          <p:cNvSpPr txBox="1"/>
          <p:nvPr/>
        </p:nvSpPr>
        <p:spPr>
          <a:xfrm>
            <a:off x="-1849755" y="-2298065"/>
            <a:ext cx="3655060" cy="418465"/>
          </a:xfrm>
          <a:prstGeom prst="rect">
            <a:avLst/>
          </a:prstGeom>
        </p:spPr>
        <p:txBody>
          <a:bodyPr/>
          <a:p/>
        </p:txBody>
      </p:sp>
      <p:sp>
        <p:nvSpPr>
          <p:cNvPr id="9" name="文本框 8"/>
          <p:cNvSpPr txBox="1"/>
          <p:nvPr/>
        </p:nvSpPr>
        <p:spPr>
          <a:xfrm>
            <a:off x="-1849755" y="7157085"/>
            <a:ext cx="3655060" cy="418465"/>
          </a:xfrm>
          <a:prstGeom prst="rect">
            <a:avLst/>
          </a:prstGeom>
        </p:spPr>
        <p:txBody>
          <a:bodyPr/>
          <a:p/>
        </p:txBody>
      </p:sp>
      <p:sp>
        <p:nvSpPr>
          <p:cNvPr id="3" name="文本框 2"/>
          <p:cNvSpPr txBox="1"/>
          <p:nvPr/>
        </p:nvSpPr>
        <p:spPr>
          <a:xfrm>
            <a:off x="899795" y="1000760"/>
            <a:ext cx="5080000" cy="635000"/>
          </a:xfrm>
          <a:prstGeom prst="rect">
            <a:avLst/>
          </a:prstGeom>
        </p:spPr>
        <p:txBody>
          <a:bodyPr/>
          <a:p/>
        </p:txBody>
      </p:sp>
      <p:sp>
        <p:nvSpPr>
          <p:cNvPr id="10" name="文本框 9"/>
          <p:cNvSpPr txBox="1"/>
          <p:nvPr/>
        </p:nvSpPr>
        <p:spPr>
          <a:xfrm>
            <a:off x="899795" y="5045710"/>
            <a:ext cx="5080000" cy="635000"/>
          </a:xfrm>
          <a:prstGeom prst="rect">
            <a:avLst/>
          </a:prstGeom>
        </p:spPr>
        <p:txBody>
          <a:bodyPr/>
          <a:p/>
        </p:txBody>
      </p:sp>
      <p:pic>
        <p:nvPicPr>
          <p:cNvPr id="11" name="图片 10"/>
          <p:cNvPicPr>
            <a:picLocks noChangeAspect="1"/>
          </p:cNvPicPr>
          <p:nvPr/>
        </p:nvPicPr>
        <p:blipFill>
          <a:blip r:embed="rId1"/>
          <a:stretch>
            <a:fillRect/>
          </a:stretch>
        </p:blipFill>
        <p:spPr>
          <a:xfrm>
            <a:off x="971550" y="1723390"/>
            <a:ext cx="6733540" cy="3334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idx="1"/>
          </p:nvPr>
        </p:nvPicPr>
        <p:blipFill>
          <a:blip r:embed="rId1"/>
          <a:stretch>
            <a:fillRect/>
          </a:stretch>
        </p:blipFill>
        <p:spPr>
          <a:xfrm>
            <a:off x="971550" y="1347470"/>
            <a:ext cx="6522085" cy="3557270"/>
          </a:xfrm>
          <a:prstGeom prst="rect">
            <a:avLst/>
          </a:prstGeom>
        </p:spPr>
      </p:pic>
      <p:sp>
        <p:nvSpPr>
          <p:cNvPr id="3" name="标题 2"/>
          <p:cNvSpPr>
            <a:spLocks noGrp="1"/>
          </p:cNvSpPr>
          <p:nvPr>
            <p:ph type="ctrTitle"/>
          </p:nvPr>
        </p:nvSpPr>
        <p:spPr>
          <a:xfrm>
            <a:off x="323215" y="555625"/>
            <a:ext cx="5461159" cy="393859"/>
          </a:xfrm>
        </p:spPr>
        <p:txBody>
          <a:bodyPr/>
          <a:p>
            <a:pPr marL="0" indent="0" fontAlgn="auto">
              <a:lnSpc>
                <a:spcPct val="70000"/>
              </a:lnSpc>
            </a:pPr>
            <a:r>
              <a:rPr lang="zh-CN" altLang="en-US" sz="1500"/>
              <a:t>7、数据监控数据</a:t>
            </a:r>
            <a:br>
              <a:rPr lang="zh-CN" altLang="en-US" sz="1600">
                <a:latin typeface="微软雅黑" panose="020B0503020204020204" pitchFamily="34" charset="-122"/>
                <a:ea typeface="微软雅黑" panose="020B0503020204020204" pitchFamily="34" charset="-122"/>
                <a:cs typeface="微软雅黑" panose="020B0503020204020204" pitchFamily="34" charset="-122"/>
              </a:rPr>
            </a:br>
            <a:r>
              <a:rPr lang="en-US" altLang="zh-CN" sz="1600">
                <a:latin typeface="微软雅黑" panose="020B0503020204020204" pitchFamily="34" charset="-122"/>
                <a:ea typeface="微软雅黑" panose="020B0503020204020204" pitchFamily="34" charset="-122"/>
                <a:cs typeface="微软雅黑" panose="020B0503020204020204" pitchFamily="34" charset="-122"/>
              </a:rPr>
              <a:t>      </a:t>
            </a:r>
            <a:br>
              <a:rPr lang="en-US" altLang="zh-CN" sz="1600">
                <a:latin typeface="微软雅黑" panose="020B0503020204020204" pitchFamily="34" charset="-122"/>
                <a:ea typeface="微软雅黑" panose="020B0503020204020204" pitchFamily="34" charset="-122"/>
                <a:cs typeface="微软雅黑" panose="020B0503020204020204" pitchFamily="34" charset="-122"/>
              </a:rPr>
            </a:br>
            <a:r>
              <a:rPr lang="en-US" altLang="zh-CN" sz="16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500"/>
              <a:t>7.1</a:t>
            </a:r>
            <a:r>
              <a:rPr lang="zh-CN" altLang="en-US" sz="1500">
                <a:sym typeface="+mn-ea"/>
              </a:rPr>
              <a:t>学生实习监控</a:t>
            </a:r>
            <a:br>
              <a:rPr lang="zh-CN" altLang="en-US" sz="1500">
                <a:sym typeface="+mn-ea"/>
              </a:rPr>
            </a:br>
            <a:endParaRPr lang="zh-CN" altLang="en-US" sz="1500"/>
          </a:p>
        </p:txBody>
      </p:sp>
      <p:sp>
        <p:nvSpPr>
          <p:cNvPr id="5" name="文本框 4"/>
          <p:cNvSpPr txBox="1"/>
          <p:nvPr/>
        </p:nvSpPr>
        <p:spPr>
          <a:xfrm>
            <a:off x="467360" y="699135"/>
            <a:ext cx="8040370" cy="478155"/>
          </a:xfrm>
          <a:prstGeom prst="rect">
            <a:avLst/>
          </a:prstGeom>
          <a:noFill/>
        </p:spPr>
        <p:txBody>
          <a:bodyPr wrap="square" rtlCol="0">
            <a:spAutoFit/>
          </a:bodyPr>
          <a:p>
            <a:pPr algn="l" defTabSz="685800" fontAlgn="auto">
              <a:lnSpc>
                <a:spcPct val="90000"/>
              </a:lnSpc>
              <a:spcBef>
                <a:spcPts val="750"/>
              </a:spcBef>
              <a:buClrTx/>
              <a:buSzTx/>
            </a:pPr>
            <a:r>
              <a:rPr lang="en-US" altLang="zh-CN"/>
              <a:t>       </a:t>
            </a:r>
            <a:r>
              <a:rPr lang="en-US" altLang="zh-CN" sz="1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200" b="0">
                <a:latin typeface="微软雅黑" panose="020B0503020204020204" pitchFamily="34" charset="-122"/>
                <a:ea typeface="微软雅黑" panose="020B0503020204020204" pitchFamily="34" charset="-122"/>
                <a:cs typeface="微软雅黑" panose="020B0503020204020204" pitchFamily="34" charset="-122"/>
              </a:rPr>
              <a:t>展示学生的实时数据，可重点关注实习数据上报前数据监测进行数据的完善，以及查看学生异常数据，及时了解到学生的特殊情况</a:t>
            </a:r>
            <a:endParaRPr lang="zh-CN" altLang="en-US" sz="12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idx="1"/>
          </p:nvPr>
        </p:nvPicPr>
        <p:blipFill>
          <a:blip r:embed="rId1"/>
          <a:stretch>
            <a:fillRect/>
          </a:stretch>
        </p:blipFill>
        <p:spPr>
          <a:xfrm>
            <a:off x="1043305" y="1131570"/>
            <a:ext cx="6696710" cy="3672205"/>
          </a:xfrm>
          <a:prstGeom prst="rect">
            <a:avLst/>
          </a:prstGeom>
        </p:spPr>
      </p:pic>
      <p:sp>
        <p:nvSpPr>
          <p:cNvPr id="3" name="标题 2"/>
          <p:cNvSpPr>
            <a:spLocks noGrp="1"/>
          </p:cNvSpPr>
          <p:nvPr>
            <p:ph type="ctrTitle"/>
          </p:nvPr>
        </p:nvSpPr>
        <p:spPr/>
        <p:txBody>
          <a:bodyPr/>
          <a:p>
            <a:r>
              <a:rPr lang="zh-CN" altLang="en-US" sz="1500">
                <a:sym typeface="+mn-ea"/>
              </a:rPr>
              <a:t>7.2 数据监控数据-实习安排监控</a:t>
            </a:r>
            <a:endParaRPr lang="zh-CN" altLang="en-US" sz="1500">
              <a:sym typeface="+mn-ea"/>
            </a:endParaRPr>
          </a:p>
        </p:txBody>
      </p:sp>
      <p:sp>
        <p:nvSpPr>
          <p:cNvPr id="5" name="文本框 4"/>
          <p:cNvSpPr txBox="1"/>
          <p:nvPr/>
        </p:nvSpPr>
        <p:spPr>
          <a:xfrm>
            <a:off x="1475105" y="659130"/>
            <a:ext cx="7424420" cy="472440"/>
          </a:xfrm>
          <a:prstGeom prst="rect">
            <a:avLst/>
          </a:prstGeom>
          <a:noFill/>
        </p:spPr>
        <p:txBody>
          <a:bodyPr wrap="square" rtlCol="0">
            <a:spAutoFit/>
          </a:bodyPr>
          <a:p>
            <a:pPr algn="l" defTabSz="685800" fontAlgn="auto">
              <a:lnSpc>
                <a:spcPct val="90000"/>
              </a:lnSpc>
              <a:spcBef>
                <a:spcPts val="750"/>
              </a:spcBef>
              <a:buClrTx/>
              <a:buSzTx/>
            </a:pPr>
            <a:r>
              <a:rPr lang="zh-CN" altLang="en-US" sz="1200" b="0">
                <a:latin typeface="微软雅黑" panose="020B0503020204020204" pitchFamily="34" charset="-122"/>
                <a:ea typeface="微软雅黑" panose="020B0503020204020204" pitchFamily="34" charset="-122"/>
                <a:cs typeface="微软雅黑" panose="020B0503020204020204" pitchFamily="34" charset="-122"/>
              </a:rPr>
              <a:t>图形化展示实习形式占比以及学院的参与情况及学院使用基地和接纳情况</a:t>
            </a:r>
            <a:endParaRPr lang="zh-CN" altLang="en-US" sz="1200" b="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1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idx="1"/>
          </p:nvPr>
        </p:nvPicPr>
        <p:blipFill>
          <a:blip r:embed="rId1"/>
          <a:stretch>
            <a:fillRect/>
          </a:stretch>
        </p:blipFill>
        <p:spPr>
          <a:xfrm>
            <a:off x="972185" y="1172845"/>
            <a:ext cx="6764020" cy="3722370"/>
          </a:xfrm>
          <a:prstGeom prst="rect">
            <a:avLst/>
          </a:prstGeom>
          <a:ln>
            <a:solidFill>
              <a:schemeClr val="accent1"/>
            </a:solidFill>
          </a:ln>
        </p:spPr>
      </p:pic>
      <p:sp>
        <p:nvSpPr>
          <p:cNvPr id="3" name="标题 2"/>
          <p:cNvSpPr>
            <a:spLocks noGrp="1"/>
          </p:cNvSpPr>
          <p:nvPr>
            <p:ph type="ctrTitle"/>
          </p:nvPr>
        </p:nvSpPr>
        <p:spPr/>
        <p:txBody>
          <a:bodyPr/>
          <a:p>
            <a:pPr algn="l">
              <a:buClrTx/>
              <a:buSzTx/>
              <a:buFontTx/>
            </a:pPr>
            <a:r>
              <a:rPr lang="en-US" altLang="zh-CN" sz="1500">
                <a:sym typeface="+mn-ea"/>
              </a:rPr>
              <a:t>7</a:t>
            </a:r>
            <a:r>
              <a:rPr lang="zh-CN" altLang="en-US" sz="1500">
                <a:sym typeface="+mn-ea"/>
              </a:rPr>
              <a:t>.3 数据监控数据-教师指导数据</a:t>
            </a:r>
            <a:endParaRPr lang="zh-CN" altLang="en-US" sz="1500">
              <a:sym typeface="+mn-ea"/>
            </a:endParaRPr>
          </a:p>
        </p:txBody>
      </p:sp>
      <p:sp>
        <p:nvSpPr>
          <p:cNvPr id="5" name="文本框 4"/>
          <p:cNvSpPr txBox="1"/>
          <p:nvPr/>
        </p:nvSpPr>
        <p:spPr>
          <a:xfrm>
            <a:off x="1115695" y="589280"/>
            <a:ext cx="5938520" cy="460375"/>
          </a:xfrm>
          <a:prstGeom prst="rect">
            <a:avLst/>
          </a:prstGeom>
          <a:noFill/>
        </p:spPr>
        <p:txBody>
          <a:bodyPr wrap="square" rtlCol="0">
            <a:spAutoFit/>
          </a:bodyPr>
          <a:p>
            <a:pPr>
              <a:lnSpc>
                <a:spcPct val="150000"/>
              </a:lnSpc>
            </a:pPr>
            <a:r>
              <a:rPr lang="en-US" altLang="zh-CN">
                <a:ea typeface="宋体" panose="02010600030101010101" pitchFamily="2" charset="-122"/>
              </a:rPr>
              <a:t>       </a:t>
            </a:r>
            <a:r>
              <a:rPr lang="zh-CN" altLang="en-US" sz="1200" b="0">
                <a:latin typeface="微软雅黑" panose="020B0503020204020204" pitchFamily="34" charset="-122"/>
                <a:ea typeface="微软雅黑" panose="020B0503020204020204" pitchFamily="34" charset="-122"/>
                <a:cs typeface="微软雅黑" panose="020B0503020204020204" pitchFamily="34" charset="-122"/>
              </a:rPr>
              <a:t>教师活跃度排名及每位老师指导学生的进展不情况。</a:t>
            </a:r>
            <a:endParaRPr lang="zh-CN" altLang="en-US" sz="12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idx="1"/>
          </p:nvPr>
        </p:nvPicPr>
        <p:blipFill>
          <a:blip r:embed="rId1"/>
          <a:stretch>
            <a:fillRect/>
          </a:stretch>
        </p:blipFill>
        <p:spPr>
          <a:xfrm>
            <a:off x="683895" y="1059180"/>
            <a:ext cx="6920230" cy="3784600"/>
          </a:xfrm>
          <a:prstGeom prst="rect">
            <a:avLst/>
          </a:prstGeom>
          <a:ln>
            <a:solidFill>
              <a:schemeClr val="accent1"/>
            </a:solidFill>
          </a:ln>
        </p:spPr>
      </p:pic>
      <p:sp>
        <p:nvSpPr>
          <p:cNvPr id="3" name="标题 2"/>
          <p:cNvSpPr>
            <a:spLocks noGrp="1"/>
          </p:cNvSpPr>
          <p:nvPr>
            <p:ph type="ctrTitle"/>
          </p:nvPr>
        </p:nvSpPr>
        <p:spPr/>
        <p:txBody>
          <a:bodyPr/>
          <a:p>
            <a:pPr algn="l">
              <a:buClrTx/>
              <a:buSzTx/>
              <a:buFontTx/>
            </a:pPr>
            <a:r>
              <a:rPr lang="en-US" altLang="zh-CN" sz="1500">
                <a:sym typeface="+mn-ea"/>
              </a:rPr>
              <a:t>7.4 数据监控数据-实习周统计</a:t>
            </a:r>
            <a:endParaRPr lang="en-US" altLang="zh-CN" sz="1500"/>
          </a:p>
        </p:txBody>
      </p:sp>
      <p:sp>
        <p:nvSpPr>
          <p:cNvPr id="5" name="文本框 4"/>
          <p:cNvSpPr txBox="1"/>
          <p:nvPr/>
        </p:nvSpPr>
        <p:spPr>
          <a:xfrm>
            <a:off x="971550" y="555625"/>
            <a:ext cx="5257165" cy="368300"/>
          </a:xfrm>
          <a:prstGeom prst="rect">
            <a:avLst/>
          </a:prstGeom>
          <a:noFill/>
        </p:spPr>
        <p:txBody>
          <a:bodyPr wrap="square" rtlCol="0">
            <a:spAutoFit/>
          </a:bodyPr>
          <a:p>
            <a:pPr algn="l">
              <a:lnSpc>
                <a:spcPct val="150000"/>
              </a:lnSpc>
              <a:buClrTx/>
              <a:buSzTx/>
            </a:pPr>
            <a:r>
              <a:rPr lang="zh-CN" altLang="en-US" sz="1200" b="0">
                <a:latin typeface="微软雅黑" panose="020B0503020204020204" pitchFamily="34" charset="-122"/>
                <a:ea typeface="微软雅黑" panose="020B0503020204020204" pitchFamily="34" charset="-122"/>
                <a:cs typeface="微软雅黑" panose="020B0503020204020204" pitchFamily="34" charset="-122"/>
              </a:rPr>
              <a:t>按周统计各学院、专业、班级实习课程的周数据情况</a:t>
            </a:r>
            <a:endParaRPr lang="zh-CN" altLang="en-US" sz="12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mn-ea"/>
              </a:rPr>
              <a:t>3.4 查看统计报表</a:t>
            </a: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点击左侧导航栏“统计报表”按钮</a:t>
            </a: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点击功能菜单中对应的报表</a:t>
            </a: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通过“院系/专业/班级”、“学年/学期”等筛选需要的数据</a:t>
            </a: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点击“自定义表格”按钮，可以选择表格显示的维度</a:t>
            </a: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5.  点击“批量导出”按钮，导出筛选的数据，跳转到下载中心进行下载</a:t>
            </a: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温馨提示：到下载中心下载时，如果表格较大，报表下载状态会显示“报表生成中”，请等待片刻即可。如长时间还是显示“报表生成中”，可按键盘“F5”键，刷新网页。</a:t>
            </a:r>
            <a:endPar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mn-ea"/>
            </a:endParaRPr>
          </a:p>
        </p:txBody>
      </p:sp>
      <p:sp>
        <p:nvSpPr>
          <p:cNvPr id="4" name="标题 1"/>
          <p:cNvSpPr>
            <a:spLocks noGrp="1"/>
          </p:cNvSpPr>
          <p:nvPr/>
        </p:nvSpPr>
        <p:spPr>
          <a:xfrm>
            <a:off x="386080" y="123190"/>
            <a:ext cx="5461159" cy="393859"/>
          </a:xfrm>
        </p:spPr>
        <p:txBody>
          <a:bodyPr anchor="b"/>
          <a:lstStyle>
            <a:lvl1pPr algn="l" defTabSz="685800" rtl="0" eaLnBrk="1" latinLnBrk="0" hangingPunct="1">
              <a:lnSpc>
                <a:spcPct val="90000"/>
              </a:lnSpc>
              <a:spcBef>
                <a:spcPct val="0"/>
              </a:spcBef>
              <a:buNone/>
              <a:defRPr sz="1500" b="1" kern="1200">
                <a:solidFill>
                  <a:schemeClr val="tx1"/>
                </a:solidFill>
                <a:latin typeface="Microsoft YaHei Bold" panose="020B0502040204020203" charset="-122"/>
                <a:ea typeface="Microsoft YaHei Bold" panose="020B0502040204020203" charset="-122"/>
                <a:cs typeface="+mj-cs"/>
              </a:defRPr>
            </a:lvl1pPr>
          </a:lstStyle>
          <a:p>
            <a:r>
              <a:rPr lang="en-US" altLang="zh-CN">
                <a:sym typeface="+mn-ea"/>
              </a:rPr>
              <a:t>8.1 </a:t>
            </a:r>
            <a:r>
              <a:rPr lang="zh-CN" altLang="zh-CN">
                <a:sym typeface="+mn-ea"/>
              </a:rPr>
              <a:t>导出实习资料</a:t>
            </a:r>
            <a:r>
              <a:rPr lang="en-US" altLang="zh-CN">
                <a:sym typeface="+mn-ea"/>
              </a:rPr>
              <a:t>-</a:t>
            </a:r>
            <a:r>
              <a:rPr lang="zh-CN" altLang="en-US">
                <a:sym typeface="+mn-ea"/>
              </a:rPr>
              <a:t>实习手册</a:t>
            </a:r>
            <a:endParaRPr lang="zh-CN" altLang="en-US">
              <a:sym typeface="+mn-ea"/>
            </a:endParaRPr>
          </a:p>
        </p:txBody>
      </p:sp>
      <p:sp>
        <p:nvSpPr>
          <p:cNvPr id="5" name="文本框 4"/>
          <p:cNvSpPr txBox="1"/>
          <p:nvPr/>
        </p:nvSpPr>
        <p:spPr>
          <a:xfrm>
            <a:off x="783590" y="466090"/>
            <a:ext cx="6717030" cy="1010920"/>
          </a:xfrm>
          <a:prstGeom prst="rect">
            <a:avLst/>
          </a:prstGeom>
          <a:noFill/>
        </p:spPr>
        <p:txBody>
          <a:bodyPr wrap="square">
            <a:noAutofit/>
          </a:bodyPr>
          <a:p>
            <a:pPr marR="0" algn="ctr" defTabSz="914400" hangingPunct="0">
              <a:buClrTx/>
              <a:buSzTx/>
              <a:buFont typeface="Arial" panose="020B0604020202020204" pitchFamily="34" charset="0"/>
              <a:buNone/>
              <a:defRPr/>
            </a:pPr>
            <a: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截图</a:t>
            </a:r>
            <a:endParaRPr kumimoji="0" lang="zh-CN" altLang="en-US" sz="24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点击实践教学，报告批阅；</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lang="zh-CN" altLang="en-US" sz="1200" b="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可按课程，班级等筛选需要导出的范围，全选</a:t>
            </a: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endParaRPr kumimoji="0" lang="en-US" altLang="zh-CN"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批量下载实习手册，含周日志文档，下载至该当前使用电脑的文档下载路径处；</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R="0" defTabSz="914400" hangingPunct="0">
              <a:lnSpc>
                <a:spcPct val="130000"/>
              </a:lnSpc>
              <a:buClrTx/>
              <a:buSzTx/>
              <a:buFont typeface="+mj-ea"/>
              <a:defRPr/>
            </a:pP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6" name="文本框 5"/>
          <p:cNvSpPr txBox="1"/>
          <p:nvPr/>
        </p:nvSpPr>
        <p:spPr>
          <a:xfrm>
            <a:off x="-1849755" y="-2298065"/>
            <a:ext cx="3655060" cy="418465"/>
          </a:xfrm>
          <a:prstGeom prst="rect">
            <a:avLst/>
          </a:prstGeom>
        </p:spPr>
        <p:txBody>
          <a:bodyPr/>
          <a:p/>
        </p:txBody>
      </p:sp>
      <p:sp>
        <p:nvSpPr>
          <p:cNvPr id="9" name="文本框 8"/>
          <p:cNvSpPr txBox="1"/>
          <p:nvPr/>
        </p:nvSpPr>
        <p:spPr>
          <a:xfrm>
            <a:off x="-1849755" y="7157085"/>
            <a:ext cx="3655060" cy="418465"/>
          </a:xfrm>
          <a:prstGeom prst="rect">
            <a:avLst/>
          </a:prstGeom>
        </p:spPr>
        <p:txBody>
          <a:bodyPr/>
          <a:p/>
        </p:txBody>
      </p:sp>
      <p:sp>
        <p:nvSpPr>
          <p:cNvPr id="7" name="文本框 6"/>
          <p:cNvSpPr txBox="1"/>
          <p:nvPr/>
        </p:nvSpPr>
        <p:spPr>
          <a:xfrm>
            <a:off x="825500" y="901065"/>
            <a:ext cx="4359275" cy="503555"/>
          </a:xfrm>
          <a:prstGeom prst="rect">
            <a:avLst/>
          </a:prstGeom>
        </p:spPr>
        <p:txBody>
          <a:bodyPr/>
          <a:p/>
        </p:txBody>
      </p:sp>
      <p:pic>
        <p:nvPicPr>
          <p:cNvPr id="8" name="图片 7"/>
          <p:cNvPicPr/>
          <p:nvPr/>
        </p:nvPicPr>
        <p:blipFill>
          <a:blip r:embed="rId1"/>
        </p:blipFill>
        <p:spPr>
          <a:xfrm>
            <a:off x="1043940" y="1536065"/>
            <a:ext cx="7216775" cy="3291205"/>
          </a:xfrm>
          <a:prstGeom prst="rect">
            <a:avLst/>
          </a:prstGeom>
        </p:spPr>
      </p:pic>
      <p:sp>
        <p:nvSpPr>
          <p:cNvPr id="10" name="文本框 9"/>
          <p:cNvSpPr txBox="1"/>
          <p:nvPr/>
        </p:nvSpPr>
        <p:spPr>
          <a:xfrm>
            <a:off x="825500" y="5688965"/>
            <a:ext cx="4359275" cy="503555"/>
          </a:xfrm>
          <a:prstGeom prst="rect">
            <a:avLst/>
          </a:prstGeom>
        </p:spPr>
        <p:txBody>
          <a:body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mn-ea"/>
              </a:rPr>
              <a:t>3.4 查看统计报表</a:t>
            </a: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点击左侧导航栏“统计报表”按钮</a:t>
            </a: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点击功能菜单中对应的报表</a:t>
            </a: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通过“院系/专业/班级”、“学年/学期”等筛选需要的数据</a:t>
            </a: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点击“自定义表格”按钮，可以选择表格显示的维度</a:t>
            </a: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5.  点击“批量导出”按钮，导出筛选的数据，跳转到下载中心进行下载</a:t>
            </a: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温馨提示：到下载中心下载时，如果表格较大，报表下载状态会显示“报表生成中”，请等待片刻即可。如长时间还是显示“报表生成中”，可按键盘“F5”键，刷新网页。</a:t>
            </a:r>
            <a:endPar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mn-ea"/>
            </a:endParaRPr>
          </a:p>
        </p:txBody>
      </p:sp>
      <p:sp>
        <p:nvSpPr>
          <p:cNvPr id="4" name="标题 1"/>
          <p:cNvSpPr>
            <a:spLocks noGrp="1"/>
          </p:cNvSpPr>
          <p:nvPr/>
        </p:nvSpPr>
        <p:spPr>
          <a:xfrm>
            <a:off x="323850" y="123190"/>
            <a:ext cx="5461159" cy="393859"/>
          </a:xfrm>
        </p:spPr>
        <p:txBody>
          <a:bodyPr anchor="b"/>
          <a:lstStyle>
            <a:lvl1pPr algn="l" defTabSz="685800" rtl="0" eaLnBrk="1" latinLnBrk="0" hangingPunct="1">
              <a:lnSpc>
                <a:spcPct val="90000"/>
              </a:lnSpc>
              <a:spcBef>
                <a:spcPct val="0"/>
              </a:spcBef>
              <a:buNone/>
              <a:defRPr sz="1500" b="1" kern="1200">
                <a:solidFill>
                  <a:schemeClr val="tx1"/>
                </a:solidFill>
                <a:latin typeface="Microsoft YaHei Bold" panose="020B0502040204020203" charset="-122"/>
                <a:ea typeface="Microsoft YaHei Bold" panose="020B0502040204020203" charset="-122"/>
                <a:cs typeface="+mj-cs"/>
              </a:defRPr>
            </a:lvl1pPr>
          </a:lstStyle>
          <a:p>
            <a:r>
              <a:rPr lang="en-US" altLang="zh-CN">
                <a:sym typeface="+mn-ea"/>
              </a:rPr>
              <a:t>8.2 </a:t>
            </a:r>
            <a:r>
              <a:rPr lang="zh-CN" altLang="zh-CN">
                <a:sym typeface="+mn-ea"/>
              </a:rPr>
              <a:t>导出实习资料</a:t>
            </a:r>
            <a:r>
              <a:rPr lang="en-US" altLang="zh-CN">
                <a:sym typeface="+mn-ea"/>
              </a:rPr>
              <a:t>-</a:t>
            </a:r>
            <a:r>
              <a:rPr lang="zh-CN" altLang="en-US">
                <a:sym typeface="+mn-ea"/>
              </a:rPr>
              <a:t>过程数据及资料</a:t>
            </a:r>
            <a:endParaRPr lang="zh-CN" altLang="en-US">
              <a:sym typeface="+mn-ea"/>
            </a:endParaRPr>
          </a:p>
        </p:txBody>
      </p:sp>
      <p:sp>
        <p:nvSpPr>
          <p:cNvPr id="5" name="文本框 4"/>
          <p:cNvSpPr txBox="1"/>
          <p:nvPr/>
        </p:nvSpPr>
        <p:spPr>
          <a:xfrm>
            <a:off x="683895" y="339725"/>
            <a:ext cx="6816725" cy="958215"/>
          </a:xfrm>
          <a:prstGeom prst="rect">
            <a:avLst/>
          </a:prstGeom>
          <a:noFill/>
        </p:spPr>
        <p:txBody>
          <a:bodyPr wrap="square">
            <a:noAutofit/>
          </a:bodyPr>
          <a:p>
            <a:pPr marR="0" algn="ctr" defTabSz="914400" hangingPunct="0">
              <a:buClrTx/>
              <a:buSzTx/>
              <a:buFont typeface="Arial" panose="020B0604020202020204" pitchFamily="34" charset="0"/>
              <a:buNone/>
              <a:defRPr/>
            </a:pPr>
            <a: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截图</a:t>
            </a:r>
            <a:endParaRPr kumimoji="0" lang="zh-CN" altLang="en-US" sz="24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228600" marR="0" indent="-228600" defTabSz="914400" hangingPunct="0">
              <a:lnSpc>
                <a:spcPct val="130000"/>
              </a:lnSpc>
              <a:buClrTx/>
              <a:buSzTx/>
              <a:buFont typeface="+mj-ea"/>
              <a:buAutoNum type="circleNumDbPlain"/>
              <a:defRPr/>
            </a:pPr>
            <a:r>
              <a:rPr lang="zh-CN" altLang="en-US" sz="1200" b="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点击统计报表，学生实习过程汇总，实习过程汇总；</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lang="zh-CN" altLang="en-US" sz="1200" b="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可按课程，班级等筛选需要导出的范围，全选</a:t>
            </a: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endParaRPr kumimoji="0" lang="en-US" altLang="zh-CN"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下载实习资料；</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选择需要下载的资料</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从下载中心处下载；</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endParaRPr kumimoji="0" lang="en-US" altLang="zh-CN" sz="10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endParaRPr kumimoji="0" lang="zh-CN" altLang="en-US" sz="10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R="0" defTabSz="914400" hangingPunct="0">
              <a:lnSpc>
                <a:spcPct val="130000"/>
              </a:lnSpc>
              <a:buClrTx/>
              <a:buSzTx/>
              <a:buFont typeface="+mj-ea"/>
              <a:defRPr/>
            </a:pPr>
            <a:endParaRPr kumimoji="0" lang="zh-CN" altLang="en-US" sz="10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6" name="文本框 5"/>
          <p:cNvSpPr txBox="1"/>
          <p:nvPr/>
        </p:nvSpPr>
        <p:spPr>
          <a:xfrm>
            <a:off x="-1849755" y="-2298065"/>
            <a:ext cx="3655060" cy="418465"/>
          </a:xfrm>
          <a:prstGeom prst="rect">
            <a:avLst/>
          </a:prstGeom>
        </p:spPr>
        <p:txBody>
          <a:bodyPr/>
          <a:p/>
        </p:txBody>
      </p:sp>
      <p:sp>
        <p:nvSpPr>
          <p:cNvPr id="9" name="文本框 8"/>
          <p:cNvSpPr txBox="1"/>
          <p:nvPr/>
        </p:nvSpPr>
        <p:spPr>
          <a:xfrm>
            <a:off x="-1849755" y="7157085"/>
            <a:ext cx="3655060" cy="418465"/>
          </a:xfrm>
          <a:prstGeom prst="rect">
            <a:avLst/>
          </a:prstGeom>
        </p:spPr>
        <p:txBody>
          <a:bodyPr/>
          <a:p/>
        </p:txBody>
      </p:sp>
      <p:pic>
        <p:nvPicPr>
          <p:cNvPr id="3" name="图片 2"/>
          <p:cNvPicPr>
            <a:picLocks noChangeAspect="1"/>
          </p:cNvPicPr>
          <p:nvPr/>
        </p:nvPicPr>
        <p:blipFill>
          <a:blip r:embed="rId1"/>
          <a:stretch>
            <a:fillRect/>
          </a:stretch>
        </p:blipFill>
        <p:spPr>
          <a:xfrm>
            <a:off x="1043305" y="1779905"/>
            <a:ext cx="7121525" cy="32613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Shape 22"/>
          <p:cNvSpPr>
            <a:spLocks noChangeArrowheads="1"/>
          </p:cNvSpPr>
          <p:nvPr/>
        </p:nvSpPr>
        <p:spPr bwMode="auto">
          <a:xfrm>
            <a:off x="1772285" y="1131570"/>
            <a:ext cx="6356350" cy="3068320"/>
          </a:xfrm>
          <a:prstGeom prst="rect">
            <a:avLst/>
          </a:prstGeom>
          <a:solidFill>
            <a:srgbClr val="EFEFEF"/>
          </a:solidFill>
          <a:ln w="12700">
            <a:noFill/>
            <a:miter lim="400000"/>
          </a:ln>
          <a:effectLst>
            <a:outerShdw dir="13500000" sy="23000" kx="1200000" algn="br" rotWithShape="0">
              <a:prstClr val="black">
                <a:alpha val="9000"/>
              </a:prstClr>
            </a:outerShdw>
            <a:reflection stA="45000" endPos="0" dist="50800" dir="5400000" sy="-100000" algn="bl" rotWithShape="0"/>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3" name="Shape 22"/>
          <p:cNvSpPr>
            <a:spLocks noChangeArrowheads="1"/>
          </p:cNvSpPr>
          <p:nvPr/>
        </p:nvSpPr>
        <p:spPr bwMode="auto">
          <a:xfrm>
            <a:off x="-476" y="923925"/>
            <a:ext cx="1772603" cy="939165"/>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0" name="矩形 49"/>
          <p:cNvSpPr/>
          <p:nvPr/>
        </p:nvSpPr>
        <p:spPr>
          <a:xfrm>
            <a:off x="396240" y="1001078"/>
            <a:ext cx="967740" cy="506730"/>
          </a:xfrm>
          <a:prstGeom prst="rect">
            <a:avLst/>
          </a:prstGeom>
          <a:ln w="12700">
            <a:miter lim="400000"/>
          </a:ln>
          <a:effectLst>
            <a:outerShdw blurRad="63500" rotWithShape="0">
              <a:srgbClr val="808080">
                <a:alpha val="31423"/>
              </a:srgbClr>
            </a:outerShdw>
          </a:effectLst>
        </p:spPr>
        <p:txBody>
          <a:bodyPr wrap="square" lIns="45718" rIns="45718" rtlCol="0">
            <a:spAutoFit/>
          </a:bodyPr>
          <a:lstStyle/>
          <a:p>
            <a:pPr lvl="0" algn="dist"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2700" kern="0" dirty="0">
                <a:sym typeface="+mn-ea"/>
              </a:rPr>
              <a:t>目录</a:t>
            </a:r>
            <a:endParaRPr lang="zh-CN" sz="2700" kern="0" dirty="0">
              <a:sym typeface="+mn-ea"/>
            </a:endParaRPr>
          </a:p>
        </p:txBody>
      </p:sp>
      <p:sp>
        <p:nvSpPr>
          <p:cNvPr id="51" name="矩形 50"/>
          <p:cNvSpPr/>
          <p:nvPr/>
        </p:nvSpPr>
        <p:spPr>
          <a:xfrm>
            <a:off x="248603" y="1484948"/>
            <a:ext cx="1286351" cy="299085"/>
          </a:xfrm>
          <a:prstGeom prst="rect">
            <a:avLst/>
          </a:prstGeom>
          <a:ln w="12700">
            <a:miter lim="400000"/>
          </a:ln>
          <a:effectLst>
            <a:outerShdw blurRad="63500" rotWithShape="0">
              <a:srgbClr val="808080">
                <a:alpha val="31423"/>
              </a:srgbClr>
            </a:outerShdw>
          </a:effectLst>
        </p:spPr>
        <p:txBody>
          <a:bodyPr wrap="square" lIns="45718" rIns="45718" rtlCol="0">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350" kern="0" dirty="0">
                <a:sym typeface="+mn-ea"/>
              </a:rPr>
              <a:t>CONTENTS</a:t>
            </a:r>
            <a:endParaRPr lang="zh-CN" sz="1350" kern="0" dirty="0">
              <a:sym typeface="+mn-ea"/>
            </a:endParaRPr>
          </a:p>
        </p:txBody>
      </p:sp>
      <p:sp>
        <p:nvSpPr>
          <p:cNvPr id="12" name="矩形 11"/>
          <p:cNvSpPr/>
          <p:nvPr>
            <p:custDataLst>
              <p:tags r:id="rId1"/>
            </p:custDataLst>
          </p:nvPr>
        </p:nvSpPr>
        <p:spPr>
          <a:xfrm>
            <a:off x="3636010" y="1692910"/>
            <a:ext cx="2065020" cy="37592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2000" b="1" kern="0" dirty="0">
                <a:solidFill>
                  <a:schemeClr val="tx1"/>
                </a:solidFill>
                <a:sym typeface="+mn-ea"/>
              </a:rPr>
              <a:t>平台角色介绍</a:t>
            </a:r>
            <a:endParaRPr lang="zh-CN" sz="2000" b="1" kern="0" dirty="0">
              <a:solidFill>
                <a:schemeClr val="tx1"/>
              </a:solidFill>
              <a:sym typeface="+mn-ea"/>
            </a:endParaRPr>
          </a:p>
        </p:txBody>
      </p:sp>
      <p:sp>
        <p:nvSpPr>
          <p:cNvPr id="6" name="矩形 5"/>
          <p:cNvSpPr/>
          <p:nvPr>
            <p:custDataLst>
              <p:tags r:id="rId2"/>
            </p:custDataLst>
          </p:nvPr>
        </p:nvSpPr>
        <p:spPr>
          <a:xfrm>
            <a:off x="2889250" y="1636395"/>
            <a:ext cx="694055" cy="398780"/>
          </a:xfrm>
          <a:prstGeom prst="rect">
            <a:avLst/>
          </a:prstGeom>
        </p:spPr>
        <p:txBody>
          <a:bodyPr wrap="square">
            <a:spAutoFit/>
          </a:bodyPr>
          <a:lstStyle/>
          <a:p>
            <a:pPr algn="ctr" defTabSz="914400"/>
            <a:r>
              <a:rPr lang="zh-CN" sz="20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a:t>
            </a:r>
            <a:endParaRPr lang="zh-CN" altLang="zh-CN" sz="2000" dirty="0" smtClean="0">
              <a:solidFill>
                <a:schemeClr val="tx1"/>
              </a:solidFill>
              <a:latin typeface="DIN Alternate" panose="020B0500000000000000" charset="0"/>
              <a:ea typeface="Microsoft YaHei Regular" panose="020B0502040204020203" charset="-122"/>
              <a:cs typeface="DIN Alternate" panose="020B0500000000000000" charset="0"/>
            </a:endParaRPr>
          </a:p>
        </p:txBody>
      </p:sp>
      <p:sp>
        <p:nvSpPr>
          <p:cNvPr id="78" name="矩形 77"/>
          <p:cNvSpPr/>
          <p:nvPr>
            <p:custDataLst>
              <p:tags r:id="rId3"/>
            </p:custDataLst>
          </p:nvPr>
        </p:nvSpPr>
        <p:spPr>
          <a:xfrm>
            <a:off x="3635851" y="2296795"/>
            <a:ext cx="1627823" cy="37592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2000" b="1" kern="0" dirty="0">
                <a:solidFill>
                  <a:schemeClr val="tx1"/>
                </a:solidFill>
                <a:sym typeface="+mn-ea"/>
              </a:rPr>
              <a:t>整体流程概述</a:t>
            </a:r>
            <a:endParaRPr lang="zh-CN" sz="1500" b="1" kern="0" dirty="0">
              <a:solidFill>
                <a:schemeClr val="tx1"/>
              </a:solidFill>
              <a:sym typeface="+mn-ea"/>
            </a:endParaRPr>
          </a:p>
        </p:txBody>
      </p:sp>
      <p:sp>
        <p:nvSpPr>
          <p:cNvPr id="76" name="矩形 75"/>
          <p:cNvSpPr/>
          <p:nvPr>
            <p:custDataLst>
              <p:tags r:id="rId4"/>
            </p:custDataLst>
          </p:nvPr>
        </p:nvSpPr>
        <p:spPr>
          <a:xfrm>
            <a:off x="2889409" y="2283460"/>
            <a:ext cx="746760" cy="398780"/>
          </a:xfrm>
          <a:prstGeom prst="rect">
            <a:avLst/>
          </a:prstGeom>
        </p:spPr>
        <p:txBody>
          <a:bodyPr wrap="square">
            <a:spAutoFit/>
          </a:bodyPr>
          <a:lstStyle/>
          <a:p>
            <a:pPr algn="ctr" defTabSz="914400"/>
            <a:r>
              <a:rPr lang="zh-CN" sz="20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二、</a:t>
            </a:r>
            <a:endParaRPr lang="zh-CN" altLang="en-US"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grpSp>
        <p:nvGrpSpPr>
          <p:cNvPr id="9" name="组合 8"/>
          <p:cNvGrpSpPr/>
          <p:nvPr/>
        </p:nvGrpSpPr>
        <p:grpSpPr>
          <a:xfrm>
            <a:off x="8131969" y="131921"/>
            <a:ext cx="782479" cy="275273"/>
            <a:chOff x="17075" y="277"/>
            <a:chExt cx="1643" cy="578"/>
          </a:xfrm>
        </p:grpSpPr>
        <p:grpSp>
          <p:nvGrpSpPr>
            <p:cNvPr id="10" name="组合 9"/>
            <p:cNvGrpSpPr/>
            <p:nvPr/>
          </p:nvGrpSpPr>
          <p:grpSpPr>
            <a:xfrm>
              <a:off x="17075" y="491"/>
              <a:ext cx="1643" cy="364"/>
              <a:chOff x="17075" y="619"/>
              <a:chExt cx="1643" cy="364"/>
            </a:xfrm>
          </p:grpSpPr>
          <p:sp>
            <p:nvSpPr>
              <p:cNvPr id="4"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2" name="图片 1" descr="红色1"/>
            <p:cNvPicPr>
              <a:picLocks noChangeAspect="1"/>
            </p:cNvPicPr>
            <p:nvPr/>
          </p:nvPicPr>
          <p:blipFill>
            <a:blip r:embed="rId5"/>
            <a:stretch>
              <a:fillRect/>
            </a:stretch>
          </p:blipFill>
          <p:spPr>
            <a:xfrm>
              <a:off x="17432" y="277"/>
              <a:ext cx="929" cy="299"/>
            </a:xfrm>
            <a:prstGeom prst="rect">
              <a:avLst/>
            </a:prstGeom>
          </p:spPr>
        </p:pic>
      </p:grpSp>
      <p:sp>
        <p:nvSpPr>
          <p:cNvPr id="5" name="矩形 4"/>
          <p:cNvSpPr/>
          <p:nvPr>
            <p:custDataLst>
              <p:tags r:id="rId6"/>
            </p:custDataLst>
          </p:nvPr>
        </p:nvSpPr>
        <p:spPr>
          <a:xfrm>
            <a:off x="3636010" y="2900680"/>
            <a:ext cx="1659255" cy="311150"/>
          </a:xfrm>
          <a:prstGeom prst="rect">
            <a:avLst/>
          </a:prstGeom>
          <a:ln w="12700">
            <a:miter lim="400000"/>
          </a:ln>
          <a:effectLst/>
        </p:spPr>
        <p:txBody>
          <a:bodyPr wrap="square" lIns="45718" tIns="34290" rIns="45718" bIns="34290" rtlCol="0" anchor="t">
            <a:no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2000" b="1" kern="0" dirty="0">
                <a:solidFill>
                  <a:schemeClr val="tx1"/>
                </a:solidFill>
                <a:sym typeface="+mn-ea"/>
              </a:rPr>
              <a:t>平台操作指南</a:t>
            </a:r>
            <a:endParaRPr lang="zh-CN" sz="1500" b="1" kern="0" dirty="0">
              <a:solidFill>
                <a:schemeClr val="tx1"/>
              </a:solidFill>
              <a:sym typeface="+mn-ea"/>
            </a:endParaRPr>
          </a:p>
        </p:txBody>
      </p:sp>
      <p:sp>
        <p:nvSpPr>
          <p:cNvPr id="7" name="矩形 6"/>
          <p:cNvSpPr/>
          <p:nvPr>
            <p:custDataLst>
              <p:tags r:id="rId7"/>
            </p:custDataLst>
          </p:nvPr>
        </p:nvSpPr>
        <p:spPr>
          <a:xfrm>
            <a:off x="2916079" y="2849880"/>
            <a:ext cx="746760" cy="398780"/>
          </a:xfrm>
          <a:prstGeom prst="rect">
            <a:avLst/>
          </a:prstGeom>
        </p:spPr>
        <p:txBody>
          <a:bodyPr wrap="square">
            <a:spAutoFit/>
          </a:bodyPr>
          <a:p>
            <a:pPr algn="ctr" defTabSz="914400"/>
            <a:r>
              <a:rPr lang="zh-CN" sz="20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三、</a:t>
            </a:r>
            <a:endParaRPr lang="zh-CN" altLang="en-US"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a:xfrm>
            <a:off x="323215" y="648970"/>
            <a:ext cx="7886700" cy="537210"/>
          </a:xfrm>
        </p:spPr>
        <p:txBody>
          <a:bodyPr>
            <a:noAutofit/>
          </a:bodyPr>
          <a:p>
            <a:pPr marL="0" indent="0">
              <a:buNone/>
            </a:pPr>
            <a:r>
              <a:rPr lang="zh-CN" altLang="en-US" sz="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数据检查无误后，勾选相关学生，点击导出实习上报明细，到右上下载中心下载数据，如果长时间显示报表生成中，可以按F5刷新页面。</a:t>
            </a:r>
            <a:endParaRPr lang="zh-CN" altLang="en-US" sz="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标题 2"/>
          <p:cNvSpPr>
            <a:spLocks noGrp="1"/>
          </p:cNvSpPr>
          <p:nvPr>
            <p:ph type="ctrTitle"/>
          </p:nvPr>
        </p:nvSpPr>
        <p:spPr/>
        <p:txBody>
          <a:bodyPr/>
          <a:p>
            <a:r>
              <a:rPr lang="en-US" altLang="zh-CN"/>
              <a:t>9</a:t>
            </a:r>
            <a:r>
              <a:rPr lang="zh-CN" altLang="en-US"/>
              <a:t>、</a:t>
            </a:r>
            <a:r>
              <a:rPr lang="zh-CN">
                <a:sym typeface="+mn-ea"/>
              </a:rPr>
              <a:t>实习数据上报</a:t>
            </a:r>
            <a:r>
              <a:rPr lang="en-US" altLang="zh-CN">
                <a:sym typeface="+mn-ea"/>
              </a:rPr>
              <a:t>-</a:t>
            </a:r>
            <a:r>
              <a:rPr lang="zh-CN" altLang="en-US">
                <a:sym typeface="+mn-ea"/>
              </a:rPr>
              <a:t>导出上报数据</a:t>
            </a:r>
            <a:endParaRPr lang="en-US" altLang="zh-CN"/>
          </a:p>
        </p:txBody>
      </p:sp>
      <p:pic>
        <p:nvPicPr>
          <p:cNvPr id="4" name="图片 3"/>
          <p:cNvPicPr>
            <a:picLocks noChangeAspect="1"/>
          </p:cNvPicPr>
          <p:nvPr/>
        </p:nvPicPr>
        <p:blipFill>
          <a:blip r:embed="rId1"/>
          <a:stretch>
            <a:fillRect/>
          </a:stretch>
        </p:blipFill>
        <p:spPr>
          <a:xfrm>
            <a:off x="467360" y="1198245"/>
            <a:ext cx="8062595" cy="3455670"/>
          </a:xfrm>
          <a:prstGeom prst="rect">
            <a:avLst/>
          </a:prstGeom>
        </p:spPr>
      </p:pic>
      <p:sp>
        <p:nvSpPr>
          <p:cNvPr id="14" name="文本框 13"/>
          <p:cNvSpPr txBox="1"/>
          <p:nvPr/>
        </p:nvSpPr>
        <p:spPr>
          <a:xfrm>
            <a:off x="7164705" y="1491615"/>
            <a:ext cx="452755" cy="337185"/>
          </a:xfrm>
          <a:prstGeom prst="rect">
            <a:avLst/>
          </a:prstGeom>
          <a:noFill/>
        </p:spPr>
        <p:txBody>
          <a:bodyPr wrap="none" rtlCol="0" anchor="t">
            <a:spAutoFit/>
          </a:bodyPr>
          <a:p>
            <a:r>
              <a:rPr lang="zh-CN" altLang="en-US">
                <a:solidFill>
                  <a:srgbClr val="FF0000"/>
                </a:solidFill>
              </a:rPr>
              <a:t>②</a:t>
            </a:r>
            <a:endParaRPr lang="zh-CN" altLang="en-US">
              <a:solidFill>
                <a:srgbClr val="FF0000"/>
              </a:solidFill>
            </a:endParaRPr>
          </a:p>
        </p:txBody>
      </p:sp>
      <p:sp>
        <p:nvSpPr>
          <p:cNvPr id="15" name="文本框 14"/>
          <p:cNvSpPr txBox="1"/>
          <p:nvPr/>
        </p:nvSpPr>
        <p:spPr>
          <a:xfrm>
            <a:off x="2267585" y="1924050"/>
            <a:ext cx="452755" cy="337185"/>
          </a:xfrm>
          <a:prstGeom prst="rect">
            <a:avLst/>
          </a:prstGeom>
          <a:noFill/>
        </p:spPr>
        <p:txBody>
          <a:bodyPr wrap="none" rtlCol="0" anchor="t">
            <a:spAutoFit/>
          </a:bodyPr>
          <a:p>
            <a:r>
              <a:rPr lang="zh-CN" altLang="en-US">
                <a:solidFill>
                  <a:srgbClr val="FF0000"/>
                </a:solidFill>
              </a:rPr>
              <a:t>③</a:t>
            </a:r>
            <a:endParaRPr lang="zh-CN" altLang="en-US">
              <a:solidFill>
                <a:srgbClr val="FF0000"/>
              </a:solidFill>
            </a:endParaRPr>
          </a:p>
        </p:txBody>
      </p:sp>
      <p:sp>
        <p:nvSpPr>
          <p:cNvPr id="13" name="文本框 12"/>
          <p:cNvSpPr txBox="1"/>
          <p:nvPr/>
        </p:nvSpPr>
        <p:spPr>
          <a:xfrm>
            <a:off x="2483485" y="3657600"/>
            <a:ext cx="452755" cy="337185"/>
          </a:xfrm>
          <a:prstGeom prst="rect">
            <a:avLst/>
          </a:prstGeom>
          <a:noFill/>
        </p:spPr>
        <p:txBody>
          <a:bodyPr wrap="none" rtlCol="0" anchor="t">
            <a:spAutoFit/>
          </a:bodyPr>
          <a:p>
            <a:r>
              <a:rPr lang="zh-CN" altLang="en-US">
                <a:solidFill>
                  <a:srgbClr val="FF0000"/>
                </a:solidFill>
              </a:rPr>
              <a:t>①</a:t>
            </a:r>
            <a:endParaRPr lang="zh-CN" altLang="en-US">
              <a:solidFill>
                <a:srgbClr val="FF0000"/>
              </a:solidFill>
            </a:endParaRPr>
          </a:p>
        </p:txBody>
      </p:sp>
      <p:sp>
        <p:nvSpPr>
          <p:cNvPr id="9" name="文本框 8"/>
          <p:cNvSpPr txBox="1"/>
          <p:nvPr/>
        </p:nvSpPr>
        <p:spPr>
          <a:xfrm>
            <a:off x="2935605" y="1563370"/>
            <a:ext cx="3970020" cy="1322070"/>
          </a:xfrm>
          <a:prstGeom prst="rect">
            <a:avLst/>
          </a:prstGeom>
          <a:noFill/>
          <a:ln>
            <a:solidFill>
              <a:schemeClr val="bg1">
                <a:lumMod val="65000"/>
              </a:schemeClr>
            </a:solidFill>
          </a:ln>
        </p:spPr>
        <p:txBody>
          <a:bodyPr wrap="square" rtlCol="0">
            <a:spAutoFit/>
          </a:bodyPr>
          <a:p>
            <a:r>
              <a:rPr lang="zh-CN" altLang="en-US">
                <a:solidFill>
                  <a:srgbClr val="C00000"/>
                </a:solidFill>
                <a:latin typeface="微软雅黑" panose="020B0503020204020204" pitchFamily="34" charset="-122"/>
                <a:ea typeface="微软雅黑" panose="020B0503020204020204" pitchFamily="34" charset="-122"/>
              </a:rPr>
              <a:t>①数据无误，点击导出实习上报名明细；</a:t>
            </a:r>
            <a:endParaRPr lang="zh-CN" altLang="en-US">
              <a:solidFill>
                <a:srgbClr val="C00000"/>
              </a:solidFill>
              <a:latin typeface="微软雅黑" panose="020B0503020204020204" pitchFamily="34" charset="-122"/>
              <a:ea typeface="微软雅黑" panose="020B0503020204020204" pitchFamily="34" charset="-122"/>
            </a:endParaRPr>
          </a:p>
          <a:p>
            <a:r>
              <a:rPr lang="zh-CN" altLang="en-US">
                <a:solidFill>
                  <a:srgbClr val="C00000"/>
                </a:solidFill>
                <a:latin typeface="微软雅黑" panose="020B0503020204020204" pitchFamily="34" charset="-122"/>
                <a:ea typeface="微软雅黑" panose="020B0503020204020204" pitchFamily="34" charset="-122"/>
              </a:rPr>
              <a:t>②</a:t>
            </a:r>
            <a:r>
              <a:rPr lang="zh-CN" altLang="en-US">
                <a:solidFill>
                  <a:srgbClr val="C00000"/>
                </a:solidFill>
                <a:latin typeface="微软雅黑" panose="020B0503020204020204" pitchFamily="34" charset="-122"/>
                <a:ea typeface="微软雅黑" panose="020B0503020204020204" pitchFamily="34" charset="-122"/>
                <a:sym typeface="+mn-ea"/>
              </a:rPr>
              <a:t>点击下载中心，下载导出数据</a:t>
            </a:r>
            <a:endParaRPr lang="zh-CN" altLang="en-US">
              <a:solidFill>
                <a:srgbClr val="C00000"/>
              </a:solidFill>
              <a:latin typeface="微软雅黑" panose="020B0503020204020204" pitchFamily="34" charset="-122"/>
              <a:ea typeface="微软雅黑" panose="020B0503020204020204" pitchFamily="34" charset="-122"/>
            </a:endParaRPr>
          </a:p>
          <a:p>
            <a:r>
              <a:rPr lang="zh-CN" altLang="en-US">
                <a:solidFill>
                  <a:srgbClr val="C00000"/>
                </a:solidFill>
                <a:latin typeface="微软雅黑" panose="020B0503020204020204" pitchFamily="34" charset="-122"/>
                <a:ea typeface="微软雅黑" panose="020B0503020204020204" pitchFamily="34" charset="-122"/>
              </a:rPr>
              <a:t>③</a:t>
            </a:r>
            <a:r>
              <a:rPr lang="zh-CN" altLang="en-US">
                <a:solidFill>
                  <a:srgbClr val="C00000"/>
                </a:solidFill>
                <a:latin typeface="微软雅黑" panose="020B0503020204020204" pitchFamily="34" charset="-122"/>
                <a:ea typeface="微软雅黑" panose="020B0503020204020204" pitchFamily="34" charset="-122"/>
                <a:sym typeface="+mn-ea"/>
              </a:rPr>
              <a:t>可以从这里点击链接进入到教育部全国大学生公共服务平台</a:t>
            </a:r>
            <a:endParaRPr lang="zh-CN" altLang="en-US">
              <a:solidFill>
                <a:srgbClr val="C00000"/>
              </a:solidFill>
              <a:latin typeface="微软雅黑" panose="020B0503020204020204" pitchFamily="34" charset="-122"/>
              <a:ea typeface="微软雅黑" panose="020B0503020204020204" pitchFamily="34" charset="-122"/>
            </a:endParaRPr>
          </a:p>
          <a:p>
            <a:endParaRPr lang="zh-CN" altLang="en-US">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ltLang="zh-CN">
                <a:sym typeface="+mn-ea"/>
              </a:rPr>
              <a:t>10</a:t>
            </a:r>
            <a:r>
              <a:rPr lang="zh-CN" altLang="en-US">
                <a:sym typeface="+mn-ea"/>
              </a:rPr>
              <a:t>、更多功能</a:t>
            </a:r>
            <a:r>
              <a:rPr lang="en-US">
                <a:sym typeface="+mn-ea"/>
              </a:rPr>
              <a:t> </a:t>
            </a:r>
            <a:endParaRPr lang="zh-CN" altLang="en-US">
              <a:sym typeface="+mn-ea"/>
            </a:endParaRPr>
          </a:p>
        </p:txBody>
      </p:sp>
      <p:sp>
        <p:nvSpPr>
          <p:cNvPr id="6" name="文本框 5"/>
          <p:cNvSpPr txBox="1"/>
          <p:nvPr/>
        </p:nvSpPr>
        <p:spPr>
          <a:xfrm>
            <a:off x="401320" y="771525"/>
            <a:ext cx="8341995" cy="2999740"/>
          </a:xfrm>
          <a:prstGeom prst="rect">
            <a:avLst/>
          </a:prstGeom>
          <a:noFill/>
        </p:spPr>
        <p:txBody>
          <a:bodyPr wrap="square" rtlCol="0">
            <a:spAutoFit/>
          </a:bodyPr>
          <a:p>
            <a:pPr>
              <a:lnSpc>
                <a:spcPct val="150000"/>
              </a:lnSpc>
            </a:pPr>
            <a:r>
              <a:rPr lang="en-US" altLang="zh-CN" sz="14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  10.1 </a:t>
            </a:r>
            <a:r>
              <a:rPr lang="en-US" altLang="zh-CN" sz="14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PICC实习生意外伤害保险</a:t>
            </a:r>
            <a:endParaRPr lang="en-US" altLang="zh-CN"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en-US" altLang="zh-CN"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PICC实习生意外伤害保险</a:t>
            </a:r>
            <a:r>
              <a:rPr lang="en-US" altLang="zh-CN" sz="12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由中国人民保险公司（PICC)承保。主要优势：</a:t>
            </a:r>
            <a:endParaRPr lang="zh-CN" altLang="en-US" sz="12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12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1、线上投保操作便捷，数据收集、汇总全面准确；</a:t>
            </a:r>
            <a:endParaRPr lang="zh-CN" altLang="en-US" sz="12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pPr>
            <a:r>
              <a:rPr lang="zh-CN" altLang="en-US" sz="12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2、保险套餐灵活多样，适用于1-2周的认知实习、1-2个月的专业实习、3个月</a:t>
            </a:r>
            <a:r>
              <a:rPr lang="en-US" altLang="zh-CN" sz="12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或以上的毕业实习和风险系数高的高危行业套餐等；</a:t>
            </a:r>
            <a:endParaRPr lang="zh-CN" altLang="en-US" sz="12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12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3、保费低、保额高，性价比超高；</a:t>
            </a:r>
            <a:endParaRPr lang="zh-CN" altLang="en-US" sz="12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12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4、保障全面，投保、出险适用于全国范围，包括意外伤害保险、附加急性病身故保险、交通工具乘客意外伤害保险等（详见下页）</a:t>
            </a:r>
            <a:r>
              <a:rPr lang="zh-CN" altLang="en-US"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注意事项：当天可以购买最早次日起保的订单，建议尽量提前下单。</a:t>
            </a:r>
            <a:endParaRPr lang="zh-CN" altLang="en-US"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操作</a:t>
            </a:r>
            <a:r>
              <a:rPr lang="zh-CN"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说明：</a:t>
            </a:r>
            <a:r>
              <a:rPr lang="zh-CN"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鼠标双击右侧文件图片打开操作流程</a:t>
            </a:r>
            <a:r>
              <a:rPr lang="en-US" altLang="zh-CN" sz="1200">
                <a:ea typeface="宋体" panose="02010600030101010101" pitchFamily="2" charset="-122"/>
                <a:sym typeface="+mn-ea"/>
              </a:rPr>
              <a:t>→</a:t>
            </a:r>
            <a:endParaRPr lang="en-US" altLang="zh-CN" sz="1200">
              <a:ea typeface="宋体" panose="02010600030101010101" pitchFamily="2" charset="-122"/>
              <a:sym typeface="+mn-ea"/>
            </a:endParaRPr>
          </a:p>
        </p:txBody>
      </p:sp>
      <p:graphicFrame>
        <p:nvGraphicFramePr>
          <p:cNvPr id="4" name="对象 3">
            <a:hlinkClick r:id="" action="ppaction://ole?verb="/>
          </p:cNvPr>
          <p:cNvGraphicFramePr>
            <a:graphicFrameLocks noChangeAspect="1"/>
          </p:cNvGraphicFramePr>
          <p:nvPr/>
        </p:nvGraphicFramePr>
        <p:xfrm>
          <a:off x="5580380" y="3796030"/>
          <a:ext cx="971550" cy="666750"/>
        </p:xfrm>
        <a:graphic>
          <a:graphicData uri="http://schemas.openxmlformats.org/presentationml/2006/ole">
            <mc:AlternateContent xmlns:mc="http://schemas.openxmlformats.org/markup-compatibility/2006">
              <mc:Choice xmlns:v="urn:schemas-microsoft-com:vml" Requires="v">
                <p:oleObj spid="_x0000_s1026" name="" showAsIcon="1" r:id="rId1" imgW="971550" imgH="666750" progId="Package">
                  <p:embed/>
                </p:oleObj>
              </mc:Choice>
              <mc:Fallback>
                <p:oleObj name="" showAsIcon="1" r:id="rId1" imgW="971550" imgH="666750" progId="Package">
                  <p:embed/>
                  <p:pic>
                    <p:nvPicPr>
                      <p:cNvPr id="0" name="图片 1025"/>
                      <p:cNvPicPr/>
                      <p:nvPr/>
                    </p:nvPicPr>
                    <p:blipFill>
                      <a:blip r:embed="rId2"/>
                      <a:stretch>
                        <a:fillRect/>
                      </a:stretch>
                    </p:blipFill>
                    <p:spPr>
                      <a:xfrm>
                        <a:off x="5580380" y="3796030"/>
                        <a:ext cx="971550" cy="66675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标题 1"/>
          <p:cNvSpPr>
            <a:spLocks noGrp="1"/>
          </p:cNvSpPr>
          <p:nvPr>
            <p:ph type="ctrTitle"/>
          </p:nvPr>
        </p:nvSpPr>
        <p:spPr>
          <a:xfrm>
            <a:off x="611505" y="699770"/>
            <a:ext cx="5461000" cy="842645"/>
          </a:xfrm>
        </p:spPr>
        <p:txBody>
          <a:bodyPr anchor="b" anchorCtr="0"/>
          <a:p>
            <a:pPr marL="0" indent="0" defTabSz="685800">
              <a:lnSpc>
                <a:spcPct val="150000"/>
              </a:lnSpc>
              <a:buClrTx/>
              <a:buSzTx/>
              <a:buFont typeface="+mj-ea"/>
            </a:pPr>
            <a:br>
              <a:rPr lang="zh-CN" altLang="en-US" sz="1200" b="0" kern="1200">
                <a:solidFill>
                  <a:srgbClr val="000000"/>
                </a:solidFill>
                <a:latin typeface="Calibri" panose="020F0502020204030204" pitchFamily="34" charset="0"/>
                <a:ea typeface="微软雅黑" panose="020B0503020204020204" pitchFamily="34" charset="-122"/>
                <a:cs typeface="微软雅黑" panose="020B0503020204020204" pitchFamily="34" charset="-122"/>
                <a:sym typeface="宋体" panose="02010600030101010101" pitchFamily="2" charset="-122"/>
              </a:rPr>
            </a:br>
            <a:br>
              <a:rPr lang="zh-CN" altLang="en-US" sz="1200" b="0" kern="1200">
                <a:solidFill>
                  <a:srgbClr val="000000"/>
                </a:solidFill>
                <a:latin typeface="Calibri" panose="020F0502020204030204" pitchFamily="34" charset="0"/>
                <a:ea typeface="微软雅黑" panose="020B0503020204020204" pitchFamily="34" charset="-122"/>
                <a:cs typeface="微软雅黑" panose="020B0503020204020204" pitchFamily="34" charset="-122"/>
                <a:sym typeface="宋体" panose="02010600030101010101" pitchFamily="2" charset="-122"/>
              </a:rPr>
            </a:br>
            <a:br>
              <a:rPr lang="zh-CN" altLang="en-US" sz="1200" b="0" kern="1200">
                <a:solidFill>
                  <a:srgbClr val="000000"/>
                </a:solidFill>
                <a:latin typeface="Calibri" panose="020F0502020204030204" pitchFamily="34" charset="0"/>
                <a:ea typeface="微软雅黑" panose="020B0503020204020204" pitchFamily="34" charset="-122"/>
                <a:cs typeface="微软雅黑" panose="020B0503020204020204" pitchFamily="34" charset="-122"/>
                <a:sym typeface="宋体" panose="02010600030101010101" pitchFamily="2" charset="-122"/>
              </a:rPr>
            </a:br>
            <a:r>
              <a:rPr lang="en-US" altLang="zh-CN" sz="1400" b="0" kern="1200" noProof="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10.2通知公告</a:t>
            </a:r>
            <a:br>
              <a:rPr lang="en-US" altLang="zh-CN" sz="1200" b="0" kern="1200">
                <a:solidFill>
                  <a:srgbClr val="000000"/>
                </a:solidFill>
                <a:latin typeface="Calibri" panose="020F0502020204030204" pitchFamily="34" charset="0"/>
                <a:ea typeface="微软雅黑" panose="020B0503020204020204" pitchFamily="34" charset="-122"/>
                <a:cs typeface="微软雅黑" panose="020B0503020204020204" pitchFamily="34" charset="-122"/>
                <a:sym typeface="宋体" panose="02010600030101010101" pitchFamily="2" charset="-122"/>
              </a:rPr>
            </a:br>
            <a:r>
              <a:rPr lang="zh-CN" altLang="en-US" sz="1200" b="0" kern="1200">
                <a:solidFill>
                  <a:srgbClr val="000000"/>
                </a:solidFill>
                <a:latin typeface="Calibri" panose="020F0502020204030204" pitchFamily="34" charset="0"/>
                <a:ea typeface="微软雅黑" panose="020B0503020204020204" pitchFamily="34" charset="-122"/>
                <a:cs typeface="微软雅黑" panose="020B0503020204020204" pitchFamily="34" charset="-122"/>
                <a:sym typeface="宋体" panose="02010600030101010101" pitchFamily="2" charset="-122"/>
              </a:rPr>
              <a:t>①</a:t>
            </a:r>
            <a:r>
              <a:rPr lang="en-US" altLang="zh-CN" sz="1200" b="0" kern="1200">
                <a:solidFill>
                  <a:srgbClr val="000000"/>
                </a:solidFill>
                <a:latin typeface="Calibri" panose="020F0502020204030204" pitchFamily="34" charset="0"/>
                <a:ea typeface="微软雅黑" panose="020B0503020204020204" pitchFamily="34" charset="-122"/>
                <a:cs typeface="微软雅黑" panose="020B0503020204020204" pitchFamily="34" charset="-122"/>
                <a:sym typeface="宋体" panose="02010600030101010101" pitchFamily="2" charset="-122"/>
              </a:rPr>
              <a:t>  </a:t>
            </a:r>
            <a:r>
              <a:rPr lang="zh-CN" altLang="en-US" sz="1200" b="0" kern="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从右侧铃铛图标点击；</a:t>
            </a:r>
            <a:br>
              <a:rPr lang="zh-CN" altLang="en-US" sz="1200" b="0" kern="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br>
            <a:r>
              <a:rPr lang="zh-CN" altLang="en-US" sz="1200" b="0" kern="1200">
                <a:solidFill>
                  <a:srgbClr val="000000"/>
                </a:solidFill>
                <a:latin typeface="Calibri" panose="020F0502020204030204" pitchFamily="34" charset="0"/>
                <a:ea typeface="微软雅黑" panose="020B0503020204020204" pitchFamily="34" charset="-122"/>
                <a:cs typeface="微软雅黑" panose="020B0503020204020204" pitchFamily="34" charset="-122"/>
                <a:sym typeface="宋体" panose="02010600030101010101" pitchFamily="2" charset="-122"/>
              </a:rPr>
              <a:t>②</a:t>
            </a:r>
            <a:r>
              <a:rPr lang="en-US" altLang="zh-CN" sz="1200" b="0" kern="1200">
                <a:solidFill>
                  <a:srgbClr val="000000"/>
                </a:solidFill>
                <a:latin typeface="Calibri" panose="020F0502020204030204" pitchFamily="34" charset="0"/>
                <a:ea typeface="微软雅黑" panose="020B0503020204020204" pitchFamily="34" charset="-122"/>
                <a:cs typeface="微软雅黑" panose="020B0503020204020204" pitchFamily="34" charset="-122"/>
                <a:sym typeface="宋体" panose="02010600030101010101" pitchFamily="2" charset="-122"/>
              </a:rPr>
              <a:t>  </a:t>
            </a:r>
            <a:r>
              <a:rPr lang="zh-CN" altLang="en-US" sz="1200" b="0" kern="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点击学校公告；</a:t>
            </a:r>
            <a:br>
              <a:rPr lang="zh-CN" altLang="en-US" sz="1200" b="0" kern="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br>
            <a:r>
              <a:rPr lang="zh-CN" altLang="en-US" sz="1200" b="0" kern="1200">
                <a:solidFill>
                  <a:srgbClr val="000000"/>
                </a:solidFill>
                <a:latin typeface="Calibri" panose="020F0502020204030204" pitchFamily="34" charset="0"/>
                <a:ea typeface="微软雅黑" panose="020B0503020204020204" pitchFamily="34" charset="-122"/>
                <a:cs typeface="微软雅黑" panose="020B0503020204020204" pitchFamily="34" charset="-122"/>
                <a:sym typeface="宋体" panose="02010600030101010101" pitchFamily="2" charset="-122"/>
              </a:rPr>
              <a:t>③</a:t>
            </a:r>
            <a:r>
              <a:rPr lang="en-US" altLang="zh-CN" sz="1200" b="0" kern="1200">
                <a:solidFill>
                  <a:srgbClr val="000000"/>
                </a:solidFill>
                <a:latin typeface="Calibri" panose="020F0502020204030204" pitchFamily="34" charset="0"/>
                <a:ea typeface="微软雅黑" panose="020B0503020204020204" pitchFamily="34" charset="-122"/>
                <a:cs typeface="微软雅黑" panose="020B0503020204020204" pitchFamily="34" charset="-122"/>
                <a:sym typeface="宋体" panose="02010600030101010101" pitchFamily="2" charset="-122"/>
              </a:rPr>
              <a:t>  </a:t>
            </a:r>
            <a:r>
              <a:rPr lang="zh-CN"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填写公告内容，</a:t>
            </a:r>
            <a:r>
              <a:rPr lang="zh-CN"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选择发送对象</a:t>
            </a:r>
            <a:r>
              <a:rPr lang="zh-CN"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，发布公告</a:t>
            </a:r>
            <a:endParaRPr lang="zh-CN" altLang="en-US" sz="1200" b="0" kern="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2" name="文本框 1"/>
          <p:cNvSpPr txBox="1"/>
          <p:nvPr/>
        </p:nvSpPr>
        <p:spPr>
          <a:xfrm>
            <a:off x="-3959860" y="-38100"/>
            <a:ext cx="3195955" cy="320675"/>
          </a:xfrm>
          <a:prstGeom prst="rect">
            <a:avLst/>
          </a:prstGeom>
        </p:spPr>
        <p:txBody>
          <a:bodyPr/>
          <a:p/>
        </p:txBody>
      </p:sp>
      <p:sp>
        <p:nvSpPr>
          <p:cNvPr id="5" name="文本框 4"/>
          <p:cNvSpPr txBox="1"/>
          <p:nvPr/>
        </p:nvSpPr>
        <p:spPr>
          <a:xfrm>
            <a:off x="-3959860" y="7616825"/>
            <a:ext cx="3195955" cy="320675"/>
          </a:xfrm>
          <a:prstGeom prst="rect">
            <a:avLst/>
          </a:prstGeom>
        </p:spPr>
        <p:txBody>
          <a:bodyPr/>
          <a:p/>
        </p:txBody>
      </p:sp>
      <p:sp>
        <p:nvSpPr>
          <p:cNvPr id="8" name="文本框 7"/>
          <p:cNvSpPr txBox="1"/>
          <p:nvPr/>
        </p:nvSpPr>
        <p:spPr>
          <a:xfrm>
            <a:off x="538480" y="5367020"/>
            <a:ext cx="4073525" cy="482600"/>
          </a:xfrm>
          <a:prstGeom prst="rect">
            <a:avLst/>
          </a:prstGeom>
        </p:spPr>
        <p:txBody>
          <a:bodyPr/>
          <a:p/>
        </p:txBody>
      </p:sp>
      <p:sp>
        <p:nvSpPr>
          <p:cNvPr id="4" name="标题 1"/>
          <p:cNvSpPr>
            <a:spLocks noGrp="1"/>
          </p:cNvSpPr>
          <p:nvPr/>
        </p:nvSpPr>
        <p:spPr>
          <a:xfrm>
            <a:off x="259080" y="72390"/>
            <a:ext cx="5461159" cy="393859"/>
          </a:xfrm>
        </p:spPr>
        <p:txBody>
          <a:bodyPr anchor="b"/>
          <a:lstStyle>
            <a:lvl1pPr algn="l" defTabSz="685800" rtl="0" eaLnBrk="1" latinLnBrk="0" hangingPunct="1">
              <a:lnSpc>
                <a:spcPct val="90000"/>
              </a:lnSpc>
              <a:spcBef>
                <a:spcPct val="0"/>
              </a:spcBef>
              <a:buNone/>
              <a:defRPr sz="1500" b="1" kern="1200">
                <a:solidFill>
                  <a:schemeClr val="tx1"/>
                </a:solidFill>
                <a:latin typeface="Microsoft YaHei Bold" panose="020B0502040204020203" charset="-122"/>
                <a:ea typeface="Microsoft YaHei Bold" panose="020B0502040204020203" charset="-122"/>
                <a:cs typeface="+mj-cs"/>
              </a:defRPr>
            </a:lvl1pPr>
          </a:lstStyle>
          <a:p>
            <a:r>
              <a:rPr lang="en-US" altLang="zh-CN">
                <a:sym typeface="+mn-ea"/>
              </a:rPr>
              <a:t>10</a:t>
            </a:r>
            <a:r>
              <a:rPr lang="zh-CN" altLang="en-US">
                <a:sym typeface="+mn-ea"/>
              </a:rPr>
              <a:t>、更多功能</a:t>
            </a:r>
            <a:r>
              <a:rPr lang="en-US">
                <a:sym typeface="+mn-ea"/>
              </a:rPr>
              <a:t> </a:t>
            </a:r>
            <a:endParaRPr lang="zh-CN" altLang="en-US">
              <a:sym typeface="+mn-ea"/>
            </a:endParaRPr>
          </a:p>
        </p:txBody>
      </p:sp>
      <p:pic>
        <p:nvPicPr>
          <p:cNvPr id="3" name="图片 2"/>
          <p:cNvPicPr>
            <a:picLocks noChangeAspect="1"/>
          </p:cNvPicPr>
          <p:nvPr/>
        </p:nvPicPr>
        <p:blipFill>
          <a:blip r:embed="rId1"/>
          <a:stretch>
            <a:fillRect/>
          </a:stretch>
        </p:blipFill>
        <p:spPr>
          <a:xfrm>
            <a:off x="539750" y="1564005"/>
            <a:ext cx="7957820" cy="3484245"/>
          </a:xfrm>
          <a:prstGeom prst="rect">
            <a:avLst/>
          </a:prstGeom>
        </p:spPr>
      </p:pic>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ltLang="zh-CN"/>
              <a:t>10.3.1</a:t>
            </a:r>
            <a:r>
              <a:rPr lang="zh-CN" altLang="en-US"/>
              <a:t>微信小程序</a:t>
            </a:r>
            <a:r>
              <a:rPr lang="en-US" altLang="zh-CN"/>
              <a:t>-</a:t>
            </a:r>
            <a:r>
              <a:rPr lang="zh-CN" altLang="en-US"/>
              <a:t>登录</a:t>
            </a:r>
            <a:endParaRPr lang="zh-CN" altLang="en-US"/>
          </a:p>
        </p:txBody>
      </p:sp>
      <p:sp>
        <p:nvSpPr>
          <p:cNvPr id="3" name="文本框 2"/>
          <p:cNvSpPr txBox="1"/>
          <p:nvPr/>
        </p:nvSpPr>
        <p:spPr>
          <a:xfrm>
            <a:off x="467995" y="590550"/>
            <a:ext cx="6610350" cy="810260"/>
          </a:xfrm>
          <a:prstGeom prst="rect">
            <a:avLst/>
          </a:prstGeom>
          <a:noFill/>
        </p:spPr>
        <p:txBody>
          <a:bodyPr wrap="square">
            <a:spAutoFit/>
          </a:bodyPr>
          <a:p>
            <a:pPr marR="0" defTabSz="914400">
              <a:lnSpc>
                <a:spcPct val="130000"/>
              </a:lnSpc>
              <a:buClrTx/>
              <a:buSzTx/>
              <a:buFont typeface="+mj-ea"/>
              <a:defRPr/>
            </a:pPr>
            <a:r>
              <a:rPr kumimoji="0" lang="zh-CN" altLang="en-US" sz="1200" b="0"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微信扫描下方二维码关注校友邦教师端公众号，点击实践管理，工作台，进入登录界面</a:t>
            </a:r>
            <a:endParaRPr kumimoji="0" lang="zh-CN" altLang="en-US" sz="1200" b="0"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a:lnSpc>
                <a:spcPct val="130000"/>
              </a:lnSpc>
              <a:buClrTx/>
              <a:buSzTx/>
              <a:buFont typeface="+mj-ea"/>
              <a:buAutoNum type="circleNumDbPlain"/>
              <a:defRPr/>
            </a:pPr>
            <a:r>
              <a:rPr lang="zh-CN" altLang="en-US" sz="1200" b="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输入学校、账号、密码进行登录或使用验证码登录；</a:t>
            </a:r>
            <a:endParaRPr lang="zh-CN" altLang="en-US" sz="1200" b="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a:lnSpc>
                <a:spcPct val="130000"/>
              </a:lnSpc>
              <a:buClrTx/>
              <a:buSzTx/>
              <a:buFont typeface="+mj-ea"/>
              <a:buAutoNum type="circleNumDbPlain"/>
              <a:defRPr/>
            </a:pPr>
            <a:r>
              <a:rPr lang="zh-CN" altLang="en-US" sz="1200" b="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从在下方我的，设置里可以退出登录，切换账号或修改密码等；</a:t>
            </a:r>
            <a:endParaRPr kumimoji="0" lang="zh-CN" altLang="en-US" sz="1200" b="0"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pic>
        <p:nvPicPr>
          <p:cNvPr id="5" name="图片 4"/>
          <p:cNvPicPr>
            <a:picLocks noChangeAspect="1"/>
          </p:cNvPicPr>
          <p:nvPr>
            <p:custDataLst>
              <p:tags r:id="rId1"/>
            </p:custDataLst>
          </p:nvPr>
        </p:nvPicPr>
        <p:blipFill>
          <a:blip r:embed="rId2"/>
          <a:stretch>
            <a:fillRect/>
          </a:stretch>
        </p:blipFill>
        <p:spPr>
          <a:xfrm>
            <a:off x="776605" y="2139950"/>
            <a:ext cx="2211705" cy="2211705"/>
          </a:xfrm>
          <a:prstGeom prst="rect">
            <a:avLst/>
          </a:prstGeom>
          <a:ln>
            <a:noFill/>
          </a:ln>
        </p:spPr>
      </p:pic>
      <p:sp>
        <p:nvSpPr>
          <p:cNvPr id="6" name="文本框 5"/>
          <p:cNvSpPr txBox="1"/>
          <p:nvPr/>
        </p:nvSpPr>
        <p:spPr>
          <a:xfrm>
            <a:off x="6372225" y="339725"/>
            <a:ext cx="3363595" cy="400050"/>
          </a:xfrm>
          <a:prstGeom prst="rect">
            <a:avLst/>
          </a:prstGeom>
        </p:spPr>
        <p:txBody>
          <a:bodyPr/>
          <a:p/>
        </p:txBody>
      </p:sp>
      <p:sp>
        <p:nvSpPr>
          <p:cNvPr id="15" name="文本框 14"/>
          <p:cNvSpPr txBox="1"/>
          <p:nvPr/>
        </p:nvSpPr>
        <p:spPr>
          <a:xfrm>
            <a:off x="4336415" y="4705985"/>
            <a:ext cx="3363595" cy="400050"/>
          </a:xfrm>
          <a:prstGeom prst="rect">
            <a:avLst/>
          </a:prstGeom>
        </p:spPr>
        <p:txBody>
          <a:bodyPr/>
          <a:p>
            <a:r>
              <a:rPr lang="en-US"/>
              <a:t>=</a:t>
            </a:r>
            <a:endParaRPr lang="en-US"/>
          </a:p>
        </p:txBody>
      </p:sp>
      <p:sp>
        <p:nvSpPr>
          <p:cNvPr id="7" name="文本框 6"/>
          <p:cNvSpPr txBox="1"/>
          <p:nvPr/>
        </p:nvSpPr>
        <p:spPr>
          <a:xfrm>
            <a:off x="5518150" y="1524635"/>
            <a:ext cx="4857115" cy="518160"/>
          </a:xfrm>
          <a:prstGeom prst="rect">
            <a:avLst/>
          </a:prstGeom>
        </p:spPr>
        <p:txBody>
          <a:bodyPr/>
          <a:p/>
        </p:txBody>
      </p:sp>
      <p:pic>
        <p:nvPicPr>
          <p:cNvPr id="9" name="图片 8"/>
          <p:cNvPicPr/>
          <p:nvPr/>
        </p:nvPicPr>
        <p:blipFill>
          <a:blip r:embed="rId3"/>
        </p:blipFill>
        <p:spPr>
          <a:xfrm>
            <a:off x="5436235" y="2139950"/>
            <a:ext cx="2960370" cy="2365375"/>
          </a:xfrm>
          <a:prstGeom prst="rect">
            <a:avLst/>
          </a:prstGeom>
        </p:spPr>
      </p:pic>
      <p:sp>
        <p:nvSpPr>
          <p:cNvPr id="10" name="文本框 9"/>
          <p:cNvSpPr txBox="1"/>
          <p:nvPr/>
        </p:nvSpPr>
        <p:spPr>
          <a:xfrm>
            <a:off x="5518150" y="4950460"/>
            <a:ext cx="4857115" cy="518160"/>
          </a:xfrm>
          <a:prstGeom prst="rect">
            <a:avLst/>
          </a:prstGeom>
        </p:spPr>
        <p:txBody>
          <a:bodyPr/>
          <a:p/>
        </p:txBody>
      </p:sp>
      <p:pic>
        <p:nvPicPr>
          <p:cNvPr id="11" name="图片 10"/>
          <p:cNvPicPr>
            <a:picLocks noChangeAspect="1"/>
          </p:cNvPicPr>
          <p:nvPr/>
        </p:nvPicPr>
        <p:blipFill>
          <a:blip r:embed="rId4"/>
          <a:stretch>
            <a:fillRect/>
          </a:stretch>
        </p:blipFill>
        <p:spPr>
          <a:xfrm>
            <a:off x="2988310" y="2139950"/>
            <a:ext cx="2216785" cy="2138680"/>
          </a:xfrm>
          <a:prstGeom prst="rect">
            <a:avLst/>
          </a:prstGeom>
          <a:ln>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79705" y="72390"/>
            <a:ext cx="5461159" cy="393859"/>
          </a:xfrm>
        </p:spPr>
        <p:txBody>
          <a:bodyPr/>
          <a:p>
            <a:r>
              <a:rPr lang="en-US">
                <a:sym typeface="+mn-ea"/>
              </a:rPr>
              <a:t> </a:t>
            </a:r>
            <a:endParaRPr lang="zh-CN" altLang="en-US">
              <a:sym typeface="+mn-ea"/>
            </a:endParaRPr>
          </a:p>
        </p:txBody>
      </p:sp>
      <p:pic>
        <p:nvPicPr>
          <p:cNvPr id="3" name="图片 2"/>
          <p:cNvPicPr>
            <a:picLocks noChangeAspect="1"/>
          </p:cNvPicPr>
          <p:nvPr/>
        </p:nvPicPr>
        <p:blipFill>
          <a:blip r:embed="rId1"/>
          <a:stretch>
            <a:fillRect/>
          </a:stretch>
        </p:blipFill>
        <p:spPr>
          <a:xfrm>
            <a:off x="179705" y="1137285"/>
            <a:ext cx="2113280" cy="3386455"/>
          </a:xfrm>
          <a:prstGeom prst="rect">
            <a:avLst/>
          </a:prstGeom>
        </p:spPr>
      </p:pic>
      <p:pic>
        <p:nvPicPr>
          <p:cNvPr id="8" name="图片 7"/>
          <p:cNvPicPr>
            <a:picLocks noChangeAspect="1"/>
          </p:cNvPicPr>
          <p:nvPr/>
        </p:nvPicPr>
        <p:blipFill>
          <a:blip r:embed="rId2"/>
          <a:stretch>
            <a:fillRect/>
          </a:stretch>
        </p:blipFill>
        <p:spPr>
          <a:xfrm>
            <a:off x="2411730" y="1156335"/>
            <a:ext cx="2103755" cy="3436620"/>
          </a:xfrm>
          <a:prstGeom prst="rect">
            <a:avLst/>
          </a:prstGeom>
        </p:spPr>
      </p:pic>
      <p:pic>
        <p:nvPicPr>
          <p:cNvPr id="9" name="图片 8"/>
          <p:cNvPicPr>
            <a:picLocks noChangeAspect="1"/>
          </p:cNvPicPr>
          <p:nvPr/>
        </p:nvPicPr>
        <p:blipFill>
          <a:blip r:embed="rId3"/>
          <a:stretch>
            <a:fillRect/>
          </a:stretch>
        </p:blipFill>
        <p:spPr>
          <a:xfrm>
            <a:off x="4716145" y="1176020"/>
            <a:ext cx="2134870" cy="3347720"/>
          </a:xfrm>
          <a:prstGeom prst="rect">
            <a:avLst/>
          </a:prstGeom>
        </p:spPr>
      </p:pic>
      <p:pic>
        <p:nvPicPr>
          <p:cNvPr id="10" name="图片 9"/>
          <p:cNvPicPr>
            <a:picLocks noChangeAspect="1"/>
          </p:cNvPicPr>
          <p:nvPr/>
        </p:nvPicPr>
        <p:blipFill>
          <a:blip r:embed="rId4"/>
          <a:stretch>
            <a:fillRect/>
          </a:stretch>
        </p:blipFill>
        <p:spPr>
          <a:xfrm>
            <a:off x="6906895" y="1175385"/>
            <a:ext cx="2091690" cy="3360420"/>
          </a:xfrm>
          <a:prstGeom prst="rect">
            <a:avLst/>
          </a:prstGeom>
        </p:spPr>
      </p:pic>
      <p:sp>
        <p:nvSpPr>
          <p:cNvPr id="17" name="文本框 16"/>
          <p:cNvSpPr txBox="1"/>
          <p:nvPr>
            <p:custDataLst>
              <p:tags r:id="rId5"/>
            </p:custDataLst>
          </p:nvPr>
        </p:nvSpPr>
        <p:spPr>
          <a:xfrm>
            <a:off x="179705" y="1851660"/>
            <a:ext cx="695960" cy="288290"/>
          </a:xfrm>
          <a:prstGeom prst="rect">
            <a:avLst/>
          </a:prstGeom>
          <a:noFill/>
          <a:ln w="28575">
            <a:solidFill>
              <a:srgbClr val="C00000"/>
            </a:solidFill>
          </a:ln>
        </p:spPr>
        <p:txBody>
          <a:bodyPr wrap="square" rtlCol="0">
            <a:noAutofit/>
          </a:bodyPr>
          <a:p>
            <a:endParaRPr lang="zh-CN" altLang="en-US">
              <a:solidFill>
                <a:schemeClr val="accent1"/>
              </a:solidFill>
            </a:endParaRPr>
          </a:p>
        </p:txBody>
      </p:sp>
      <p:sp>
        <p:nvSpPr>
          <p:cNvPr id="5" name="文本框 4"/>
          <p:cNvSpPr txBox="1"/>
          <p:nvPr/>
        </p:nvSpPr>
        <p:spPr>
          <a:xfrm>
            <a:off x="611505" y="555625"/>
            <a:ext cx="5467985" cy="330835"/>
          </a:xfrm>
          <a:prstGeom prst="rect">
            <a:avLst/>
          </a:prstGeom>
          <a:noFill/>
        </p:spPr>
        <p:txBody>
          <a:bodyPr wrap="square">
            <a:spAutoFit/>
          </a:bodyPr>
          <a:p>
            <a:pPr marR="0" defTabSz="914400">
              <a:lnSpc>
                <a:spcPct val="130000"/>
              </a:lnSpc>
              <a:buClrTx/>
              <a:buSzTx/>
              <a:buFont typeface="+mj-ea"/>
              <a:defRPr/>
            </a:pPr>
            <a:r>
              <a:rPr kumimoji="0" lang="zh-CN" altLang="en-US" sz="1200" b="0"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可切换为管理员，查看学院计划概况</a:t>
            </a:r>
            <a:endParaRPr kumimoji="0" lang="en-US" altLang="zh-CN" sz="1200" b="0"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4" name="标题 1"/>
          <p:cNvSpPr>
            <a:spLocks noGrp="1"/>
          </p:cNvSpPr>
          <p:nvPr/>
        </p:nvSpPr>
        <p:spPr>
          <a:xfrm>
            <a:off x="259080" y="72390"/>
            <a:ext cx="5461159" cy="393859"/>
          </a:xfrm>
        </p:spPr>
        <p:txBody>
          <a:bodyPr anchor="b"/>
          <a:lstStyle>
            <a:lvl1pPr algn="l" defTabSz="685800" rtl="0" eaLnBrk="1" latinLnBrk="0" hangingPunct="1">
              <a:lnSpc>
                <a:spcPct val="90000"/>
              </a:lnSpc>
              <a:spcBef>
                <a:spcPct val="0"/>
              </a:spcBef>
              <a:buNone/>
              <a:defRPr sz="1500" b="1" kern="1200">
                <a:solidFill>
                  <a:schemeClr val="tx1"/>
                </a:solidFill>
                <a:latin typeface="Microsoft YaHei Bold" panose="020B0502040204020203" charset="-122"/>
                <a:ea typeface="Microsoft YaHei Bold" panose="020B0502040204020203" charset="-122"/>
                <a:cs typeface="+mj-cs"/>
              </a:defRPr>
            </a:lvl1pPr>
          </a:lstStyle>
          <a:p>
            <a:r>
              <a:rPr lang="en-US" altLang="zh-CN">
                <a:sym typeface="+mn-ea"/>
              </a:rPr>
              <a:t>10.3.2 </a:t>
            </a:r>
            <a:r>
              <a:rPr lang="zh-CN" altLang="en-US">
                <a:sym typeface="+mn-ea"/>
              </a:rPr>
              <a:t>角色切换</a:t>
            </a:r>
            <a:endParaRPr lang="zh-CN" altLang="en-US">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10.3.3</a:t>
            </a:r>
            <a:r>
              <a:rPr lang="zh-CN">
                <a:sym typeface="+mn-ea"/>
              </a:rPr>
              <a:t>小程序</a:t>
            </a:r>
            <a:r>
              <a:rPr lang="en-US" altLang="zh-CN">
                <a:sym typeface="+mn-ea"/>
              </a:rPr>
              <a:t>-</a:t>
            </a:r>
            <a:r>
              <a:rPr lang="zh-CN" altLang="en-US">
                <a:sym typeface="+mn-ea"/>
              </a:rPr>
              <a:t>大数据</a:t>
            </a:r>
            <a:endParaRPr lang="zh-CN" altLang="en-US">
              <a:sym typeface="+mn-ea"/>
            </a:endParaRPr>
          </a:p>
        </p:txBody>
      </p:sp>
      <p:pic>
        <p:nvPicPr>
          <p:cNvPr id="6" name="图片 5"/>
          <p:cNvPicPr>
            <a:picLocks noChangeAspect="1"/>
          </p:cNvPicPr>
          <p:nvPr/>
        </p:nvPicPr>
        <p:blipFill>
          <a:blip r:embed="rId1"/>
          <a:stretch>
            <a:fillRect/>
          </a:stretch>
        </p:blipFill>
        <p:spPr>
          <a:xfrm>
            <a:off x="1835150" y="1347470"/>
            <a:ext cx="2284730" cy="3366770"/>
          </a:xfrm>
          <a:prstGeom prst="rect">
            <a:avLst/>
          </a:prstGeom>
        </p:spPr>
      </p:pic>
      <p:pic>
        <p:nvPicPr>
          <p:cNvPr id="7" name="图片 6"/>
          <p:cNvPicPr>
            <a:picLocks noChangeAspect="1"/>
          </p:cNvPicPr>
          <p:nvPr/>
        </p:nvPicPr>
        <p:blipFill>
          <a:blip r:embed="rId2"/>
          <a:stretch>
            <a:fillRect/>
          </a:stretch>
        </p:blipFill>
        <p:spPr>
          <a:xfrm>
            <a:off x="4859655" y="1347470"/>
            <a:ext cx="2270760" cy="3376930"/>
          </a:xfrm>
          <a:prstGeom prst="rect">
            <a:avLst/>
          </a:prstGeom>
        </p:spPr>
      </p:pic>
      <p:sp>
        <p:nvSpPr>
          <p:cNvPr id="17" name="文本框 16"/>
          <p:cNvSpPr txBox="1"/>
          <p:nvPr>
            <p:custDataLst>
              <p:tags r:id="rId3"/>
            </p:custDataLst>
          </p:nvPr>
        </p:nvSpPr>
        <p:spPr>
          <a:xfrm>
            <a:off x="2339340" y="4371975"/>
            <a:ext cx="384175" cy="431800"/>
          </a:xfrm>
          <a:prstGeom prst="rect">
            <a:avLst/>
          </a:prstGeom>
          <a:noFill/>
          <a:ln w="28575">
            <a:solidFill>
              <a:srgbClr val="C51A24"/>
            </a:solidFill>
          </a:ln>
        </p:spPr>
        <p:txBody>
          <a:bodyPr wrap="square" rtlCol="0">
            <a:noAutofit/>
          </a:bodyPr>
          <a:p>
            <a:endParaRPr lang="zh-CN" altLang="en-US">
              <a:solidFill>
                <a:schemeClr val="accent1"/>
              </a:solidFill>
            </a:endParaRPr>
          </a:p>
        </p:txBody>
      </p:sp>
      <p:sp>
        <p:nvSpPr>
          <p:cNvPr id="3" name="文本框 2"/>
          <p:cNvSpPr txBox="1"/>
          <p:nvPr>
            <p:custDataLst>
              <p:tags r:id="rId4"/>
            </p:custDataLst>
          </p:nvPr>
        </p:nvSpPr>
        <p:spPr>
          <a:xfrm>
            <a:off x="5363845" y="4371975"/>
            <a:ext cx="415290" cy="431800"/>
          </a:xfrm>
          <a:prstGeom prst="rect">
            <a:avLst/>
          </a:prstGeom>
          <a:noFill/>
          <a:ln w="28575">
            <a:solidFill>
              <a:srgbClr val="C00000"/>
            </a:solidFill>
          </a:ln>
        </p:spPr>
        <p:txBody>
          <a:bodyPr wrap="square" rtlCol="0">
            <a:noAutofit/>
          </a:bodyPr>
          <a:p>
            <a:endParaRPr lang="zh-CN" altLang="en-US"/>
          </a:p>
        </p:txBody>
      </p:sp>
      <p:sp>
        <p:nvSpPr>
          <p:cNvPr id="5" name="文本框 4"/>
          <p:cNvSpPr txBox="1"/>
          <p:nvPr/>
        </p:nvSpPr>
        <p:spPr>
          <a:xfrm>
            <a:off x="683260" y="483235"/>
            <a:ext cx="6204585" cy="581025"/>
          </a:xfrm>
          <a:prstGeom prst="rect">
            <a:avLst/>
          </a:prstGeom>
          <a:noFill/>
        </p:spPr>
        <p:txBody>
          <a:bodyPr wrap="square">
            <a:noAutofit/>
          </a:bodyPr>
          <a:p>
            <a:pPr>
              <a:lnSpc>
                <a:spcPct val="120000"/>
              </a:lnSpc>
            </a:pPr>
            <a:r>
              <a:rPr lang="zh-CN" altLang="en-US" sz="1200" b="0">
                <a:ea typeface="微软雅黑" panose="020B0503020204020204" pitchFamily="34" charset="-122"/>
                <a:cs typeface="微软雅黑" panose="020B0503020204020204" pitchFamily="34" charset="-122"/>
                <a:sym typeface="+mn-ea"/>
              </a:rPr>
              <a:t>①</a:t>
            </a:r>
            <a:r>
              <a:rPr lang="en-US" altLang="zh-CN" sz="1200" b="0">
                <a:ea typeface="微软雅黑" panose="020B0503020204020204" pitchFamily="34" charset="-122"/>
                <a:cs typeface="微软雅黑" panose="020B0503020204020204" pitchFamily="34" charset="-122"/>
                <a:sym typeface="+mn-ea"/>
              </a:rPr>
              <a:t> </a:t>
            </a:r>
            <a:r>
              <a:rPr lang="en-US" altLang="zh-CN" sz="1000" b="0">
                <a:ea typeface="微软雅黑" panose="020B0503020204020204" pitchFamily="34" charset="-122"/>
                <a:cs typeface="微软雅黑" panose="020B0503020204020204" pitchFamily="34" charset="-122"/>
                <a:sym typeface="+mn-ea"/>
              </a:rPr>
              <a:t> </a:t>
            </a:r>
            <a:r>
              <a:rPr lang="zh-CN" altLang="en-US" sz="1200" b="0">
                <a:ea typeface="微软雅黑" panose="020B0503020204020204" pitchFamily="34" charset="-122"/>
                <a:cs typeface="微软雅黑" panose="020B0503020204020204" pitchFamily="34" charset="-122"/>
                <a:sym typeface="+mn-ea"/>
              </a:rPr>
              <a:t>为</a:t>
            </a:r>
            <a:r>
              <a:rPr lang="zh-CN" altLang="en-US" sz="1200" b="0">
                <a:latin typeface="微软雅黑" panose="020B0503020204020204" pitchFamily="34" charset="-122"/>
                <a:ea typeface="微软雅黑" panose="020B0503020204020204" pitchFamily="34" charset="-122"/>
                <a:cs typeface="微软雅黑" panose="020B0503020204020204" pitchFamily="34" charset="-122"/>
                <a:sym typeface="+mn-ea"/>
              </a:rPr>
              <a:t>增值业务</a:t>
            </a:r>
            <a:r>
              <a:rPr lang="en-US" altLang="zh-CN" sz="1200" b="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b="0">
                <a:latin typeface="微软雅黑" panose="020B0503020204020204" pitchFamily="34" charset="-122"/>
                <a:ea typeface="微软雅黑" panose="020B0503020204020204" pitchFamily="34" charset="-122"/>
                <a:cs typeface="微软雅黑" panose="020B0503020204020204" pitchFamily="34" charset="-122"/>
                <a:sym typeface="+mn-ea"/>
              </a:rPr>
              <a:t>实时监控数据</a:t>
            </a:r>
            <a:r>
              <a:rPr lang="en-US" altLang="zh-CN" sz="1200" b="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b="0">
                <a:latin typeface="微软雅黑" panose="020B0503020204020204" pitchFamily="34" charset="-122"/>
                <a:ea typeface="微软雅黑" panose="020B0503020204020204" pitchFamily="34" charset="-122"/>
                <a:cs typeface="微软雅黑" panose="020B0503020204020204" pitchFamily="34" charset="-122"/>
                <a:sym typeface="+mn-ea"/>
              </a:rPr>
              <a:t>在小程序端的显示（网页端为数据监控大屏）；</a:t>
            </a:r>
            <a:endParaRPr lang="zh-CN" altLang="en-US" sz="1200" b="0">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r>
              <a:rPr lang="zh-CN" altLang="en-US" sz="1200" b="0">
                <a:ea typeface="微软雅黑" panose="020B0503020204020204" pitchFamily="34" charset="-122"/>
                <a:cs typeface="微软雅黑" panose="020B0503020204020204" pitchFamily="34" charset="-122"/>
                <a:sym typeface="+mn-ea"/>
              </a:rPr>
              <a:t>②</a:t>
            </a:r>
            <a:r>
              <a:rPr lang="en-US" altLang="zh-CN" sz="1200" b="0">
                <a:ea typeface="微软雅黑" panose="020B0503020204020204" pitchFamily="34" charset="-122"/>
                <a:cs typeface="微软雅黑" panose="020B0503020204020204" pitchFamily="34" charset="-122"/>
                <a:sym typeface="+mn-ea"/>
              </a:rPr>
              <a:t>  </a:t>
            </a:r>
            <a:r>
              <a:rPr lang="zh-CN" altLang="en-US" sz="1200" b="0">
                <a:latin typeface="微软雅黑" panose="020B0503020204020204" pitchFamily="34" charset="-122"/>
                <a:ea typeface="微软雅黑" panose="020B0503020204020204" pitchFamily="34" charset="-122"/>
                <a:cs typeface="微软雅黑" panose="020B0503020204020204" pitchFamily="34" charset="-122"/>
                <a:sym typeface="+mn-ea"/>
              </a:rPr>
              <a:t>可在移动端随时查看实时数据和相关统计数据；</a:t>
            </a:r>
            <a:endParaRPr kumimoji="0" lang="en-US" altLang="zh-CN" sz="1200" b="0"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10.3.4 </a:t>
            </a:r>
            <a:r>
              <a:rPr lang="zh-CN">
                <a:sym typeface="+mn-ea"/>
              </a:rPr>
              <a:t>小程序</a:t>
            </a:r>
            <a:r>
              <a:rPr lang="en-US" altLang="zh-CN">
                <a:sym typeface="+mn-ea"/>
              </a:rPr>
              <a:t>-</a:t>
            </a:r>
            <a:r>
              <a:rPr lang="zh-CN" altLang="en-US">
                <a:sym typeface="+mn-ea"/>
              </a:rPr>
              <a:t>消息</a:t>
            </a:r>
            <a:endParaRPr lang="zh-CN" altLang="en-US">
              <a:sym typeface="+mn-ea"/>
            </a:endParaRPr>
          </a:p>
        </p:txBody>
      </p:sp>
      <p:sp>
        <p:nvSpPr>
          <p:cNvPr id="9" name="文本框 8"/>
          <p:cNvSpPr txBox="1"/>
          <p:nvPr/>
        </p:nvSpPr>
        <p:spPr>
          <a:xfrm>
            <a:off x="467995" y="4629150"/>
            <a:ext cx="5080000" cy="1038225"/>
          </a:xfrm>
          <a:prstGeom prst="rect">
            <a:avLst/>
          </a:prstGeom>
        </p:spPr>
        <p:txBody>
          <a:bodyPr/>
          <a:p/>
        </p:txBody>
      </p:sp>
      <p:sp>
        <p:nvSpPr>
          <p:cNvPr id="5" name="文本框 4"/>
          <p:cNvSpPr txBox="1"/>
          <p:nvPr/>
        </p:nvSpPr>
        <p:spPr>
          <a:xfrm>
            <a:off x="683260" y="411480"/>
            <a:ext cx="6816725" cy="878840"/>
          </a:xfrm>
          <a:prstGeom prst="rect">
            <a:avLst/>
          </a:prstGeom>
          <a:noFill/>
        </p:spPr>
        <p:txBody>
          <a:bodyPr wrap="square">
            <a:noAutofit/>
          </a:bodyPr>
          <a:p>
            <a:pPr marR="0" algn="ctr" defTabSz="914400" hangingPunct="0">
              <a:buClrTx/>
              <a:buSzTx/>
              <a:buFont typeface="Arial" panose="020B0604020202020204" pitchFamily="34" charset="0"/>
              <a:buNone/>
              <a:defRPr/>
            </a:pPr>
            <a:endParaRPr kumimoji="0" lang="zh-CN" altLang="en-US" sz="1200" kern="1200" cap="none" spc="0" normalizeH="0" baseline="0" noProof="0">
              <a:solidFill>
                <a:schemeClr val="tx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从小程序，右下角，点击消息；</a:t>
            </a:r>
            <a:endPar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可选择查看实习消息、系统消息、学校公告、互动消息等</a:t>
            </a: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endParaRPr kumimoji="0" lang="en-US" altLang="zh-CN"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点击</a:t>
            </a:r>
            <a:r>
              <a:rPr kumimoji="0" lang="en-US" altLang="zh-CN"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我的学生</a:t>
            </a:r>
            <a:r>
              <a:rPr kumimoji="0" lang="en-US" altLang="zh-CN"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可与学生发送信息；</a:t>
            </a:r>
            <a:endPar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28600" marR="0" indent="-228600" defTabSz="914400" hangingPunct="0">
              <a:lnSpc>
                <a:spcPct val="130000"/>
              </a:lnSpc>
              <a:buClrTx/>
              <a:buSzTx/>
              <a:buFont typeface="+mj-ea"/>
              <a:buAutoNum type="circleNumDbPlain"/>
              <a:defRPr/>
            </a:pPr>
            <a:r>
              <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点击</a:t>
            </a:r>
            <a:r>
              <a:rPr lang="en-US" altLang="zh-CN"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学校公告</a:t>
            </a:r>
            <a:r>
              <a:rPr lang="en-US" altLang="zh-CN"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，可发布公告</a:t>
            </a:r>
            <a:endPar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228600" marR="0" indent="-228600" defTabSz="914400" hangingPunct="0">
              <a:lnSpc>
                <a:spcPct val="130000"/>
              </a:lnSpc>
              <a:buClrTx/>
              <a:buSzTx/>
              <a:buFont typeface="+mj-ea"/>
              <a:buAutoNum type="circleNumDbPlain"/>
              <a:defRPr/>
            </a:pPr>
            <a:endPar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755650" y="-2310765"/>
            <a:ext cx="4939665" cy="533400"/>
          </a:xfrm>
          <a:prstGeom prst="rect">
            <a:avLst/>
          </a:prstGeom>
        </p:spPr>
        <p:txBody>
          <a:bodyPr/>
          <a:p/>
        </p:txBody>
      </p:sp>
      <p:pic>
        <p:nvPicPr>
          <p:cNvPr id="4" name="图片 3"/>
          <p:cNvPicPr/>
          <p:nvPr/>
        </p:nvPicPr>
        <p:blipFill>
          <a:blip r:embed="rId1"/>
        </p:blipFill>
        <p:spPr>
          <a:xfrm>
            <a:off x="971550" y="1563370"/>
            <a:ext cx="4812030" cy="3536950"/>
          </a:xfrm>
          <a:prstGeom prst="rect">
            <a:avLst/>
          </a:prstGeom>
        </p:spPr>
      </p:pic>
      <p:sp>
        <p:nvSpPr>
          <p:cNvPr id="6" name="文本框 5"/>
          <p:cNvSpPr txBox="1"/>
          <p:nvPr/>
        </p:nvSpPr>
        <p:spPr>
          <a:xfrm>
            <a:off x="1070610" y="2067560"/>
            <a:ext cx="4939665" cy="533400"/>
          </a:xfrm>
          <a:prstGeom prst="rect">
            <a:avLst/>
          </a:prstGeom>
        </p:spPr>
        <p:txBody>
          <a:body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10.3.5 </a:t>
            </a:r>
            <a:r>
              <a:rPr lang="zh-CN">
                <a:sym typeface="+mn-ea"/>
              </a:rPr>
              <a:t>小程序</a:t>
            </a:r>
            <a:r>
              <a:rPr lang="en-US" altLang="zh-CN">
                <a:sym typeface="+mn-ea"/>
              </a:rPr>
              <a:t>-</a:t>
            </a:r>
            <a:r>
              <a:rPr lang="zh-CN" altLang="en-US">
                <a:sym typeface="+mn-ea"/>
              </a:rPr>
              <a:t>我的</a:t>
            </a:r>
            <a:r>
              <a:rPr lang="en-US" altLang="zh-CN">
                <a:sym typeface="+mn-ea"/>
              </a:rPr>
              <a:t>-</a:t>
            </a:r>
            <a:r>
              <a:rPr lang="zh-CN" altLang="en-US">
                <a:sym typeface="+mn-ea"/>
              </a:rPr>
              <a:t>客服与反馈</a:t>
            </a:r>
            <a:endParaRPr lang="zh-CN" altLang="en-US">
              <a:sym typeface="+mn-ea"/>
            </a:endParaRPr>
          </a:p>
        </p:txBody>
      </p:sp>
      <p:sp>
        <p:nvSpPr>
          <p:cNvPr id="11" name="文本框 10"/>
          <p:cNvSpPr txBox="1"/>
          <p:nvPr/>
        </p:nvSpPr>
        <p:spPr>
          <a:xfrm>
            <a:off x="323850" y="5506085"/>
            <a:ext cx="5080000" cy="530225"/>
          </a:xfrm>
          <a:prstGeom prst="rect">
            <a:avLst/>
          </a:prstGeom>
        </p:spPr>
        <p:txBody>
          <a:bodyPr/>
          <a:p/>
        </p:txBody>
      </p:sp>
      <p:sp>
        <p:nvSpPr>
          <p:cNvPr id="5" name="文本框 4"/>
          <p:cNvSpPr txBox="1"/>
          <p:nvPr/>
        </p:nvSpPr>
        <p:spPr>
          <a:xfrm>
            <a:off x="683260" y="411480"/>
            <a:ext cx="6816725" cy="1369060"/>
          </a:xfrm>
          <a:prstGeom prst="rect">
            <a:avLst/>
          </a:prstGeom>
          <a:noFill/>
        </p:spPr>
        <p:txBody>
          <a:bodyPr wrap="square">
            <a:noAutofit/>
          </a:bodyPr>
          <a:p>
            <a:pPr marR="0" algn="l" defTabSz="914400" hangingPunct="0">
              <a:buClrTx/>
              <a:buSzTx/>
              <a:buFont typeface="Arial" panose="020B0604020202020204" pitchFamily="34" charset="0"/>
              <a:buNone/>
              <a:defRPr/>
            </a:pPr>
            <a:r>
              <a:rPr kumimoji="0" lang="en-US" altLang="zh-CN" sz="1200" b="0" kern="1200" cap="none" spc="0" normalizeH="0" baseline="0">
                <a:solidFill>
                  <a:schemeClr val="tx1"/>
                </a:solidFill>
                <a:ea typeface="微软雅黑" panose="020B0503020204020204" pitchFamily="34" charset="-122"/>
                <a:cs typeface="微软雅黑" panose="020B0503020204020204" pitchFamily="34" charset="-122"/>
                <a:sym typeface="Calibri" panose="020F0502020204030204" pitchFamily="34" charset="0"/>
              </a:rPr>
              <a:t>①  </a:t>
            </a: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从小程序，右下角，点击我的；</a:t>
            </a:r>
            <a:endPar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R="0" defTabSz="914400" hangingPunct="0">
              <a:lnSpc>
                <a:spcPct val="130000"/>
              </a:lnSpc>
              <a:buClrTx/>
              <a:buSzTx/>
              <a:buFont typeface="+mj-ea"/>
              <a:defRPr/>
            </a:pPr>
            <a:r>
              <a:rPr lang="zh-CN" altLang="en-US" sz="1200" b="0">
                <a:solidFill>
                  <a:schemeClr val="tx1"/>
                </a:solidFill>
                <a:ea typeface="微软雅黑" panose="020B0503020204020204" pitchFamily="34" charset="-122"/>
                <a:cs typeface="微软雅黑" panose="020B0503020204020204" pitchFamily="34" charset="-122"/>
                <a:sym typeface="Calibri" panose="020F0502020204030204" pitchFamily="34" charset="0"/>
              </a:rPr>
              <a:t>②</a:t>
            </a:r>
            <a:r>
              <a:rPr lang="en-US" altLang="zh-CN" sz="1200" b="0">
                <a:solidFill>
                  <a:schemeClr val="tx1"/>
                </a:solidFill>
                <a:ea typeface="微软雅黑" panose="020B0503020204020204" pitchFamily="34" charset="-122"/>
                <a:cs typeface="微软雅黑" panose="020B0503020204020204" pitchFamily="34" charset="-122"/>
                <a:sym typeface="Calibri" panose="020F0502020204030204" pitchFamily="34" charset="0"/>
              </a:rPr>
              <a:t> </a:t>
            </a:r>
            <a:r>
              <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选择客服与反馈</a:t>
            </a: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endParaRPr kumimoji="0" lang="en-US" altLang="zh-CN"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R="0" defTabSz="914400" hangingPunct="0">
              <a:lnSpc>
                <a:spcPct val="130000"/>
              </a:lnSpc>
              <a:buClrTx/>
              <a:buSzTx/>
              <a:buFont typeface="+mj-ea"/>
              <a:defRPr/>
            </a:pPr>
            <a:r>
              <a:rPr lang="zh-CN" altLang="en-US" sz="1200" b="0">
                <a:solidFill>
                  <a:schemeClr val="tx1"/>
                </a:solidFill>
                <a:ea typeface="微软雅黑" panose="020B0503020204020204" pitchFamily="34" charset="-122"/>
                <a:cs typeface="微软雅黑" panose="020B0503020204020204" pitchFamily="34" charset="-122"/>
                <a:sym typeface="+mn-ea"/>
              </a:rPr>
              <a:t>③</a:t>
            </a:r>
            <a:r>
              <a:rPr lang="en-US" altLang="zh-CN" sz="1200" b="0">
                <a:solidFill>
                  <a:schemeClr val="tx1"/>
                </a:solidFill>
                <a:ea typeface="微软雅黑" panose="020B0503020204020204" pitchFamily="34" charset="-122"/>
                <a:cs typeface="微软雅黑" panose="020B0503020204020204" pitchFamily="34" charset="-122"/>
                <a:sym typeface="+mn-ea"/>
              </a:rPr>
              <a:t> </a:t>
            </a:r>
            <a:r>
              <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可查看常见问题；</a:t>
            </a:r>
            <a:endPar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R="0" defTabSz="914400" hangingPunct="0">
              <a:lnSpc>
                <a:spcPct val="130000"/>
              </a:lnSpc>
              <a:buClrTx/>
              <a:buSzTx/>
              <a:buFont typeface="+mj-ea"/>
              <a:defRPr/>
            </a:pPr>
            <a:r>
              <a:rPr lang="zh-CN" sz="1200" b="0">
                <a:solidFill>
                  <a:schemeClr val="tx1"/>
                </a:solidFill>
                <a:latin typeface="宋体" panose="02010600030101010101" pitchFamily="2" charset="-122"/>
                <a:ea typeface="宋体" panose="02010600030101010101" pitchFamily="2" charset="-122"/>
                <a:cs typeface="微软雅黑" panose="020B0503020204020204" pitchFamily="34" charset="-122"/>
                <a:sym typeface="+mn-ea"/>
              </a:rPr>
              <a:t>④</a:t>
            </a:r>
            <a:r>
              <a:rPr lang="en-US" altLang="zh-CN" sz="1200" b="0">
                <a:solidFill>
                  <a:schemeClr val="tx1"/>
                </a:solidFill>
                <a:latin typeface="宋体" panose="02010600030101010101" pitchFamily="2" charset="-122"/>
                <a:ea typeface="宋体" panose="02010600030101010101" pitchFamily="2" charset="-122"/>
                <a:cs typeface="微软雅黑" panose="020B0503020204020204" pitchFamily="34" charset="-122"/>
                <a:sym typeface="+mn-ea"/>
              </a:rPr>
              <a:t> </a:t>
            </a:r>
            <a:r>
              <a:rPr lang="zh-CN"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也可按问题分类查找自助解决；</a:t>
            </a:r>
            <a:endPar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228600" marR="0" indent="-228600" defTabSz="914400" hangingPunct="0">
              <a:lnSpc>
                <a:spcPct val="130000"/>
              </a:lnSpc>
              <a:buClrTx/>
              <a:buSzTx/>
              <a:buFont typeface="+mj-ea"/>
              <a:buAutoNum type="circleNumDbPlain"/>
              <a:defRPr/>
            </a:pPr>
            <a:endPar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539750" y="-843280"/>
            <a:ext cx="5382260" cy="458470"/>
          </a:xfrm>
          <a:prstGeom prst="rect">
            <a:avLst/>
          </a:prstGeom>
        </p:spPr>
        <p:txBody>
          <a:bodyPr/>
          <a:p/>
        </p:txBody>
      </p:sp>
      <p:sp>
        <p:nvSpPr>
          <p:cNvPr id="6" name="文本框 5"/>
          <p:cNvSpPr txBox="1"/>
          <p:nvPr/>
        </p:nvSpPr>
        <p:spPr>
          <a:xfrm>
            <a:off x="539750" y="4592320"/>
            <a:ext cx="5382260" cy="458470"/>
          </a:xfrm>
          <a:prstGeom prst="rect">
            <a:avLst/>
          </a:prstGeom>
        </p:spPr>
        <p:txBody>
          <a:bodyPr/>
          <a:p/>
        </p:txBody>
      </p:sp>
      <p:sp>
        <p:nvSpPr>
          <p:cNvPr id="7" name="文本框 6"/>
          <p:cNvSpPr txBox="1"/>
          <p:nvPr/>
        </p:nvSpPr>
        <p:spPr>
          <a:xfrm>
            <a:off x="1043940" y="-973455"/>
            <a:ext cx="5071745" cy="419100"/>
          </a:xfrm>
          <a:prstGeom prst="rect">
            <a:avLst/>
          </a:prstGeom>
        </p:spPr>
        <p:txBody>
          <a:bodyPr/>
          <a:p/>
        </p:txBody>
      </p:sp>
      <p:pic>
        <p:nvPicPr>
          <p:cNvPr id="9" name="图片 8"/>
          <p:cNvPicPr/>
          <p:nvPr/>
        </p:nvPicPr>
        <p:blipFill>
          <a:blip r:embed="rId1"/>
        </p:blipFill>
        <p:spPr>
          <a:xfrm>
            <a:off x="1043305" y="1491615"/>
            <a:ext cx="5002530" cy="3391535"/>
          </a:xfrm>
          <a:prstGeom prst="rect">
            <a:avLst/>
          </a:prstGeom>
        </p:spPr>
      </p:pic>
      <p:sp>
        <p:nvSpPr>
          <p:cNvPr id="10" name="文本框 9"/>
          <p:cNvSpPr txBox="1"/>
          <p:nvPr/>
        </p:nvSpPr>
        <p:spPr>
          <a:xfrm>
            <a:off x="1043940" y="4509770"/>
            <a:ext cx="5071745" cy="419100"/>
          </a:xfrm>
          <a:prstGeom prst="rect">
            <a:avLst/>
          </a:prstGeom>
        </p:spPr>
        <p:txBody>
          <a:body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22"/>
          <p:cNvSpPr>
            <a:spLocks noChangeArrowheads="1"/>
          </p:cNvSpPr>
          <p:nvPr/>
        </p:nvSpPr>
        <p:spPr bwMode="auto">
          <a:xfrm>
            <a:off x="-10954" y="1255395"/>
            <a:ext cx="9154478" cy="2175034"/>
          </a:xfrm>
          <a:prstGeom prst="rect">
            <a:avLst/>
          </a:prstGeom>
          <a:solidFill>
            <a:schemeClr val="bg2"/>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6148" name="Shape 22"/>
          <p:cNvSpPr>
            <a:spLocks noChangeArrowheads="1"/>
          </p:cNvSpPr>
          <p:nvPr/>
        </p:nvSpPr>
        <p:spPr bwMode="auto">
          <a:xfrm>
            <a:off x="728186" y="952976"/>
            <a:ext cx="7687628" cy="2679383"/>
          </a:xfrm>
          <a:prstGeom prst="rect">
            <a:avLst/>
          </a:prstGeom>
          <a:solidFill>
            <a:srgbClr val="C51A24"/>
          </a:solidFill>
          <a:ln w="12700">
            <a:noFill/>
            <a:miter lim="400000"/>
          </a:ln>
        </p:spPr>
        <p:txBody>
          <a:bodyPr lIns="45718" rIns="45718" anchor="ctr"/>
          <a:lstStyle/>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pic>
        <p:nvPicPr>
          <p:cNvPr id="6151" name="未标题-2-01.png" descr="未标题-2-01.png"/>
          <p:cNvPicPr>
            <a:picLocks noChangeAspect="1"/>
          </p:cNvPicPr>
          <p:nvPr/>
        </p:nvPicPr>
        <p:blipFill>
          <a:blip r:embed="rId1"/>
          <a:srcRect l="11929" t="5841" r="17577" b="54250"/>
          <a:stretch>
            <a:fillRect/>
          </a:stretch>
        </p:blipFill>
        <p:spPr bwMode="auto">
          <a:xfrm>
            <a:off x="-14764" y="0"/>
            <a:ext cx="9158764" cy="5152073"/>
          </a:xfrm>
          <a:prstGeom prst="rect">
            <a:avLst/>
          </a:prstGeom>
          <a:noFill/>
          <a:ln w="12700">
            <a:noFill/>
            <a:miter lim="400000"/>
            <a:headEnd/>
            <a:tailEnd/>
          </a:ln>
        </p:spPr>
      </p:pic>
      <p:sp>
        <p:nvSpPr>
          <p:cNvPr id="2" name="Shape 26"/>
          <p:cNvSpPr/>
          <p:nvPr/>
        </p:nvSpPr>
        <p:spPr>
          <a:xfrm>
            <a:off x="3091339" y="1433036"/>
            <a:ext cx="2961323" cy="645160"/>
          </a:xfrm>
          <a:prstGeom prst="rect">
            <a:avLst/>
          </a:prstGeom>
          <a:ln w="12700">
            <a:miter lim="400000"/>
          </a:ln>
          <a:effectLst>
            <a:outerShdw blurRad="63500" rotWithShape="0">
              <a:srgbClr val="808080">
                <a:alpha val="31423"/>
              </a:srgbClr>
            </a:outerShdw>
          </a:effectLst>
        </p:spPr>
        <p:txBody>
          <a:bodyPr wrap="square" lIns="45718" rIns="45718">
            <a:spAutoFit/>
          </a:bodyPr>
          <a:p>
            <a:pPr lvl="0" algn="dist"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600" b="1" kern="0" dirty="0">
                <a:sym typeface="微软雅黑" panose="020B0503020204020204" pitchFamily="34" charset="-122"/>
              </a:rPr>
              <a:t>谢谢观看</a:t>
            </a:r>
            <a:endParaRPr lang="zh-CN" sz="3600" b="1" kern="0" dirty="0">
              <a:sym typeface="微软雅黑" panose="020B0503020204020204" pitchFamily="34" charset="-122"/>
            </a:endParaRPr>
          </a:p>
        </p:txBody>
      </p:sp>
      <p:sp>
        <p:nvSpPr>
          <p:cNvPr id="3" name="Shape 26"/>
          <p:cNvSpPr/>
          <p:nvPr/>
        </p:nvSpPr>
        <p:spPr>
          <a:xfrm>
            <a:off x="3347403" y="2499995"/>
            <a:ext cx="3814763" cy="506730"/>
          </a:xfrm>
          <a:prstGeom prst="rect">
            <a:avLst/>
          </a:prstGeom>
          <a:ln w="12700">
            <a:miter lim="400000"/>
          </a:ln>
          <a:effectLst>
            <a:outerShdw blurRad="63500" rotWithShape="0">
              <a:srgbClr val="808080">
                <a:alpha val="31423"/>
              </a:srgbClr>
            </a:outerShdw>
          </a:effectLst>
        </p:spPr>
        <p:txBody>
          <a:bodyPr wrap="square" lIns="45718" rIns="45718">
            <a:spAutoFit/>
          </a:bodyPr>
          <a:p>
            <a:pPr algn="l" fontAlgn="auto"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350">
                <a:sym typeface="+mn-ea"/>
              </a:rPr>
              <a:t>客服电话：</a:t>
            </a:r>
            <a:r>
              <a:rPr lang="en-US" altLang="zh-CN" sz="1350">
                <a:sym typeface="+mn-ea"/>
              </a:rPr>
              <a:t>0579-82722068</a:t>
            </a:r>
            <a:endParaRPr lang="zh-CN" altLang="en-US" sz="1350"/>
          </a:p>
          <a:p>
            <a:pPr algn="l" fontAlgn="auto"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endParaRPr lang="zh-CN" altLang="en-US" sz="1350" baseline="0">
              <a:solidFill>
                <a:srgbClr val="FFFFFF"/>
              </a:solidFill>
              <a:sym typeface="微软雅黑" panose="020B0503020204020204" pitchFamily="34" charset="-122"/>
            </a:endParaRPr>
          </a:p>
        </p:txBody>
      </p:sp>
      <p:cxnSp>
        <p:nvCxnSpPr>
          <p:cNvPr id="11" name="直接连接符 10"/>
          <p:cNvCxnSpPr/>
          <p:nvPr/>
        </p:nvCxnSpPr>
        <p:spPr>
          <a:xfrm>
            <a:off x="3172778" y="2167890"/>
            <a:ext cx="28670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4010978" y="3966210"/>
            <a:ext cx="1122521" cy="359569"/>
            <a:chOff x="8365" y="9148"/>
            <a:chExt cx="2357" cy="755"/>
          </a:xfrm>
        </p:grpSpPr>
        <p:sp>
          <p:nvSpPr>
            <p:cNvPr id="6" name="Shape 22"/>
            <p:cNvSpPr>
              <a:spLocks noChangeArrowheads="1"/>
            </p:cNvSpPr>
            <p:nvPr/>
          </p:nvSpPr>
          <p:spPr bwMode="auto">
            <a:xfrm>
              <a:off x="8365" y="9454"/>
              <a:ext cx="2357" cy="416"/>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7" name="Shape 26"/>
            <p:cNvSpPr/>
            <p:nvPr/>
          </p:nvSpPr>
          <p:spPr>
            <a:xfrm>
              <a:off x="8647" y="9518"/>
              <a:ext cx="1793" cy="385"/>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600" kern="0" baseline="0" dirty="0">
                  <a:solidFill>
                    <a:srgbClr val="C00000"/>
                  </a:solidFill>
                  <a:effectLst/>
                  <a:sym typeface="微软雅黑" panose="020B0503020204020204" pitchFamily="34" charset="-122"/>
                </a:rPr>
                <a:t>www.xybsyw.com</a:t>
              </a:r>
              <a:endParaRPr lang="en-US" altLang="zh-CN" sz="600" kern="0" baseline="0" dirty="0">
                <a:solidFill>
                  <a:srgbClr val="C00000"/>
                </a:solidFill>
                <a:effectLst/>
                <a:sym typeface="微软雅黑" panose="020B0503020204020204" pitchFamily="34" charset="-122"/>
              </a:endParaRPr>
            </a:p>
          </p:txBody>
        </p:sp>
        <p:pic>
          <p:nvPicPr>
            <p:cNvPr id="32" name="图片 31" descr="红色1"/>
            <p:cNvPicPr>
              <a:picLocks noChangeAspect="1"/>
            </p:cNvPicPr>
            <p:nvPr/>
          </p:nvPicPr>
          <p:blipFill>
            <a:blip r:embed="rId2"/>
            <a:stretch>
              <a:fillRect/>
            </a:stretch>
          </p:blipFill>
          <p:spPr>
            <a:xfrm>
              <a:off x="8876" y="9148"/>
              <a:ext cx="1335" cy="430"/>
            </a:xfrm>
            <a:prstGeom prst="rect">
              <a:avLst/>
            </a:prstGeom>
          </p:spPr>
        </p:pic>
      </p:gr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kern="0" dirty="0">
                <a:latin typeface="微软雅黑" panose="020B0503020204020204" pitchFamily="34" charset="-122"/>
                <a:ea typeface="微软雅黑" panose="020B0503020204020204" pitchFamily="34" charset="-122"/>
                <a:cs typeface="微软雅黑" panose="020B0503020204020204" pitchFamily="34" charset="-122"/>
                <a:sym typeface="+mn-ea"/>
              </a:rPr>
              <a:t>一、平台角色介绍</a:t>
            </a:r>
            <a:endParaRPr lang="en-US" altLang="zh-CN" kern="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圆角矩形 18"/>
          <p:cNvSpPr/>
          <p:nvPr>
            <p:custDataLst>
              <p:tags r:id="rId1"/>
            </p:custDataLst>
          </p:nvPr>
        </p:nvSpPr>
        <p:spPr>
          <a:xfrm>
            <a:off x="1115695" y="1186180"/>
            <a:ext cx="1371600" cy="437515"/>
          </a:xfrm>
          <a:prstGeom prst="roundRect">
            <a:avLst/>
          </a:prstGeom>
          <a:solidFill>
            <a:schemeClr val="accent1">
              <a:lumMod val="60000"/>
              <a:lumOff val="40000"/>
            </a:schemeClr>
          </a:solidFill>
          <a:ln w="28575">
            <a:solidFill>
              <a:schemeClr val="bg1"/>
            </a:solidFill>
            <a:prstDash val="solid"/>
          </a:ln>
        </p:spPr>
        <p:style>
          <a:lnRef idx="0">
            <a:srgbClr val="FFFFFF"/>
          </a:lnRef>
          <a:fillRef idx="1">
            <a:schemeClr val="accent1"/>
          </a:fillRef>
          <a:effectRef idx="0">
            <a:srgbClr val="FFFFFF"/>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校级管理员</a:t>
            </a:r>
            <a:endParaRPr kumimoji="0" lang="zh-CN" altLang="en-US" sz="160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cxnSp>
        <p:nvCxnSpPr>
          <p:cNvPr id="32" name="直接箭头连接符 31"/>
          <p:cNvCxnSpPr/>
          <p:nvPr>
            <p:custDataLst>
              <p:tags r:id="rId2"/>
            </p:custDataLst>
          </p:nvPr>
        </p:nvCxnSpPr>
        <p:spPr>
          <a:xfrm>
            <a:off x="2484120" y="1400810"/>
            <a:ext cx="1440180" cy="8255"/>
          </a:xfrm>
          <a:prstGeom prst="straightConnector1">
            <a:avLst/>
          </a:prstGeom>
          <a:ln w="31750" cap="rnd">
            <a:solidFill>
              <a:schemeClr val="accent1"/>
            </a:solidFill>
            <a:round/>
            <a:tailEnd type="arrow" w="med" len="med"/>
          </a:ln>
        </p:spPr>
        <p:style>
          <a:lnRef idx="0">
            <a:srgbClr val="FFFFFF"/>
          </a:lnRef>
          <a:fillRef idx="0">
            <a:srgbClr val="FFFFFF"/>
          </a:fillRef>
          <a:effectRef idx="0">
            <a:srgbClr val="FFFFFF"/>
          </a:effectRef>
          <a:fontRef idx="minor">
            <a:schemeClr val="tx1"/>
          </a:fontRef>
        </p:style>
      </p:cxnSp>
      <p:sp>
        <p:nvSpPr>
          <p:cNvPr id="3" name="圆角矩形 2"/>
          <p:cNvSpPr/>
          <p:nvPr>
            <p:custDataLst>
              <p:tags r:id="rId3"/>
            </p:custDataLst>
          </p:nvPr>
        </p:nvSpPr>
        <p:spPr>
          <a:xfrm>
            <a:off x="3995420" y="555625"/>
            <a:ext cx="3538220" cy="1664335"/>
          </a:xfrm>
          <a:prstGeom prst="roundRect">
            <a:avLst/>
          </a:prstGeom>
          <a:solidFill>
            <a:schemeClr val="accent1">
              <a:lumMod val="60000"/>
              <a:lumOff val="40000"/>
            </a:schemeClr>
          </a:solidFill>
          <a:ln w="28575">
            <a:solidFill>
              <a:schemeClr val="bg1"/>
            </a:solidFill>
          </a:ln>
        </p:spPr>
        <p:style>
          <a:lnRef idx="0">
            <a:srgbClr val="FFFFFF"/>
          </a:lnRef>
          <a:fillRef idx="1">
            <a:schemeClr val="accent1"/>
          </a:fillRef>
          <a:effectRef idx="0">
            <a:srgbClr val="FFFFFF"/>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1200">
                <a:solidFill>
                  <a:srgbClr val="C00000"/>
                </a:solidFill>
                <a:latin typeface="微软雅黑" panose="020B0503020204020204" pitchFamily="34" charset="-122"/>
                <a:ea typeface="微软雅黑" panose="020B0503020204020204" pitchFamily="34" charset="-122"/>
                <a:sym typeface="+mn-ea"/>
              </a:rPr>
              <a:t>1</a:t>
            </a:r>
            <a:r>
              <a:rPr lang="zh-CN" altLang="en-US" sz="1200">
                <a:solidFill>
                  <a:srgbClr val="C00000"/>
                </a:solidFill>
                <a:latin typeface="微软雅黑" panose="020B0503020204020204" pitchFamily="34" charset="-122"/>
                <a:ea typeface="微软雅黑" panose="020B0503020204020204" pitchFamily="34" charset="-122"/>
                <a:sym typeface="+mn-ea"/>
              </a:rPr>
              <a:t>、基础规则设置；</a:t>
            </a:r>
            <a:endParaRPr kumimoji="0" lang="zh-CN" altLang="en-US" sz="1200" i="0" u="none" strike="noStrike" kern="1200" cap="none" spc="0" normalizeH="0" baseline="0" noProof="1">
              <a:solidFill>
                <a:srgbClr val="C00000"/>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200">
                <a:solidFill>
                  <a:srgbClr val="C00000"/>
                </a:solidFill>
                <a:latin typeface="微软雅黑" panose="020B0503020204020204" pitchFamily="34" charset="-122"/>
                <a:ea typeface="微软雅黑" panose="020B0503020204020204" pitchFamily="34" charset="-122"/>
                <a:sym typeface="Calibri" panose="020F0502020204030204" pitchFamily="34" charset="0"/>
              </a:rPr>
              <a:t>2</a:t>
            </a:r>
            <a:r>
              <a:rPr lang="zh-CN" altLang="en-US" sz="1200">
                <a:solidFill>
                  <a:srgbClr val="C00000"/>
                </a:solidFill>
                <a:latin typeface="微软雅黑" panose="020B0503020204020204" pitchFamily="34" charset="-122"/>
                <a:ea typeface="微软雅黑" panose="020B0503020204020204" pitchFamily="34" charset="-122"/>
                <a:sym typeface="Calibri" panose="020F0502020204030204" pitchFamily="34" charset="0"/>
              </a:rPr>
              <a:t>、学年学期设置</a:t>
            </a:r>
            <a:r>
              <a:rPr lang="zh-CN" altLang="en-US" sz="1200" smtClean="0">
                <a:solidFill>
                  <a:srgbClr val="C00000"/>
                </a:solidFill>
                <a:latin typeface="微软雅黑" panose="020B0503020204020204" pitchFamily="34" charset="-122"/>
                <a:ea typeface="微软雅黑" panose="020B0503020204020204" pitchFamily="34" charset="-122"/>
                <a:sym typeface="+mn-ea"/>
              </a:rPr>
              <a:t>；</a:t>
            </a:r>
            <a:endParaRPr kumimoji="0" lang="zh-CN" altLang="en-US" sz="1200" i="0" u="none" strike="noStrike" kern="1200" cap="none" spc="0" normalizeH="0" baseline="0" noProof="1">
              <a:solidFill>
                <a:srgbClr val="C00000"/>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200">
                <a:solidFill>
                  <a:schemeClr val="tx1"/>
                </a:solidFill>
                <a:latin typeface="微软雅黑" panose="020B0503020204020204" pitchFamily="34" charset="-122"/>
                <a:ea typeface="微软雅黑" panose="020B0503020204020204" pitchFamily="34" charset="-122"/>
                <a:sym typeface="+mn-ea"/>
              </a:rPr>
              <a:t>3</a:t>
            </a:r>
            <a:r>
              <a:rPr lang="zh-CN" altLang="en-US" sz="1200">
                <a:solidFill>
                  <a:schemeClr val="tx1"/>
                </a:solidFill>
                <a:latin typeface="微软雅黑" panose="020B0503020204020204" pitchFamily="34" charset="-122"/>
                <a:ea typeface="微软雅黑" panose="020B0503020204020204" pitchFamily="34" charset="-122"/>
                <a:sym typeface="+mn-ea"/>
              </a:rPr>
              <a:t>、过程数据</a:t>
            </a:r>
            <a:r>
              <a:rPr lang="zh-CN" altLang="en-US" sz="120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pitchFamily="34" charset="0"/>
              </a:rPr>
              <a:t>查看或导出：统计报表、数据监控；</a:t>
            </a:r>
            <a:endParaRPr lang="zh-CN" altLang="en-US" sz="120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20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pitchFamily="34" charset="0"/>
              </a:rPr>
              <a:t>4</a:t>
            </a:r>
            <a:r>
              <a:rPr lang="zh-CN" altLang="en-US" sz="120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pitchFamily="34" charset="0"/>
              </a:rPr>
              <a:t>、实习上报数据查看导出。</a:t>
            </a:r>
            <a:endParaRPr lang="zh-CN" altLang="en-US" sz="120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120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4" name="圆角矩形 3"/>
          <p:cNvSpPr/>
          <p:nvPr>
            <p:custDataLst>
              <p:tags r:id="rId4"/>
            </p:custDataLst>
          </p:nvPr>
        </p:nvSpPr>
        <p:spPr>
          <a:xfrm>
            <a:off x="1112520" y="3435350"/>
            <a:ext cx="1371600" cy="437515"/>
          </a:xfrm>
          <a:prstGeom prst="roundRect">
            <a:avLst/>
          </a:prstGeom>
          <a:solidFill>
            <a:schemeClr val="accent1">
              <a:lumMod val="60000"/>
              <a:lumOff val="40000"/>
            </a:schemeClr>
          </a:solidFill>
          <a:ln w="28575">
            <a:solidFill>
              <a:schemeClr val="bg1"/>
            </a:solidFill>
            <a:prstDash val="solid"/>
          </a:ln>
        </p:spPr>
        <p:style>
          <a:lnRef idx="0">
            <a:srgbClr val="FFFFFF"/>
          </a:lnRef>
          <a:fillRef idx="1">
            <a:schemeClr val="accent1"/>
          </a:fillRef>
          <a:effectRef idx="0">
            <a:srgbClr val="FFFFFF"/>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教务管理员</a:t>
            </a:r>
            <a:endParaRPr kumimoji="0" lang="zh-CN" altLang="en-US" sz="160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cxnSp>
        <p:nvCxnSpPr>
          <p:cNvPr id="5" name="直接箭头连接符 4"/>
          <p:cNvCxnSpPr/>
          <p:nvPr>
            <p:custDataLst>
              <p:tags r:id="rId5"/>
            </p:custDataLst>
          </p:nvPr>
        </p:nvCxnSpPr>
        <p:spPr>
          <a:xfrm>
            <a:off x="2484120" y="3649980"/>
            <a:ext cx="1440180" cy="8255"/>
          </a:xfrm>
          <a:prstGeom prst="straightConnector1">
            <a:avLst/>
          </a:prstGeom>
          <a:ln w="31750" cap="rnd">
            <a:solidFill>
              <a:schemeClr val="accent1"/>
            </a:solidFill>
            <a:round/>
            <a:tailEnd type="arrow" w="med" len="med"/>
          </a:ln>
        </p:spPr>
        <p:style>
          <a:lnRef idx="0">
            <a:srgbClr val="FFFFFF"/>
          </a:lnRef>
          <a:fillRef idx="0">
            <a:srgbClr val="FFFFFF"/>
          </a:fillRef>
          <a:effectRef idx="0">
            <a:srgbClr val="FFFFFF"/>
          </a:effectRef>
          <a:fontRef idx="minor">
            <a:schemeClr val="tx1"/>
          </a:fontRef>
        </p:style>
      </p:cxnSp>
      <p:sp>
        <p:nvSpPr>
          <p:cNvPr id="6" name="圆角矩形 5"/>
          <p:cNvSpPr/>
          <p:nvPr>
            <p:custDataLst>
              <p:tags r:id="rId6"/>
            </p:custDataLst>
          </p:nvPr>
        </p:nvSpPr>
        <p:spPr>
          <a:xfrm>
            <a:off x="3995420" y="2643505"/>
            <a:ext cx="3537585" cy="2066925"/>
          </a:xfrm>
          <a:prstGeom prst="roundRect">
            <a:avLst/>
          </a:prstGeom>
          <a:solidFill>
            <a:schemeClr val="accent1">
              <a:lumMod val="60000"/>
              <a:lumOff val="40000"/>
            </a:schemeClr>
          </a:solidFill>
          <a:ln w="28575">
            <a:solidFill>
              <a:schemeClr val="bg1"/>
            </a:solidFill>
          </a:ln>
        </p:spPr>
        <p:style>
          <a:lnRef idx="0">
            <a:srgbClr val="FFFFFF"/>
          </a:lnRef>
          <a:fillRef idx="1">
            <a:schemeClr val="accent1"/>
          </a:fillRef>
          <a:effectRef idx="0">
            <a:srgbClr val="FFFFFF"/>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200">
                <a:solidFill>
                  <a:schemeClr val="tx1"/>
                </a:solidFill>
                <a:latin typeface="微软雅黑" panose="020B0503020204020204" pitchFamily="34" charset="-122"/>
                <a:ea typeface="微软雅黑" panose="020B0503020204020204" pitchFamily="34" charset="-122"/>
                <a:sym typeface="+mn-ea"/>
              </a:rPr>
              <a:t>1</a:t>
            </a:r>
            <a:r>
              <a:rPr lang="zh-CN" altLang="en-US" sz="1200">
                <a:solidFill>
                  <a:schemeClr val="tx1"/>
                </a:solidFill>
                <a:latin typeface="微软雅黑" panose="020B0503020204020204" pitchFamily="34" charset="-122"/>
                <a:ea typeface="微软雅黑" panose="020B0503020204020204" pitchFamily="34" charset="-122"/>
                <a:sym typeface="+mn-ea"/>
              </a:rPr>
              <a:t>、基础信息管理：导入或修改；</a:t>
            </a:r>
            <a:endParaRPr kumimoji="0" lang="zh-CN" altLang="en-US" sz="1200" i="0" u="none" strike="noStrike" kern="1200" cap="none" spc="0" normalizeH="0" baseline="0" noProof="1">
              <a:solidFill>
                <a:schemeClr val="tx1"/>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200">
                <a:solidFill>
                  <a:schemeClr val="tx1"/>
                </a:solidFill>
                <a:latin typeface="微软雅黑" panose="020B0503020204020204" pitchFamily="34" charset="-122"/>
                <a:ea typeface="微软雅黑" panose="020B0503020204020204" pitchFamily="34" charset="-122"/>
                <a:sym typeface="Calibri" panose="020F0502020204030204" pitchFamily="34" charset="0"/>
              </a:rPr>
              <a:t>2</a:t>
            </a:r>
            <a:r>
              <a:rPr lang="zh-CN" altLang="en-US" sz="1200">
                <a:solidFill>
                  <a:schemeClr val="tx1"/>
                </a:solidFill>
                <a:latin typeface="微软雅黑" panose="020B0503020204020204" pitchFamily="34" charset="-122"/>
                <a:ea typeface="微软雅黑" panose="020B0503020204020204" pitchFamily="34" charset="-122"/>
                <a:sym typeface="Calibri" panose="020F0502020204030204" pitchFamily="34" charset="0"/>
              </a:rPr>
              <a:t>、</a:t>
            </a:r>
            <a:r>
              <a:rPr lang="zh-CN" altLang="en-US" sz="1200" smtClean="0">
                <a:solidFill>
                  <a:schemeClr val="tx1"/>
                </a:solidFill>
                <a:latin typeface="微软雅黑" panose="020B0503020204020204" pitchFamily="34" charset="-122"/>
                <a:ea typeface="微软雅黑" panose="020B0503020204020204" pitchFamily="34" charset="-122"/>
                <a:sym typeface="+mn-ea"/>
              </a:rPr>
              <a:t>实践课程、基地</a:t>
            </a:r>
            <a:r>
              <a:rPr lang="en-US" altLang="zh-CN" sz="1200" smtClean="0">
                <a:solidFill>
                  <a:schemeClr val="tx1"/>
                </a:solidFill>
                <a:latin typeface="微软雅黑" panose="020B0503020204020204" pitchFamily="34" charset="-122"/>
                <a:ea typeface="微软雅黑" panose="020B0503020204020204" pitchFamily="34" charset="-122"/>
                <a:sym typeface="+mn-ea"/>
              </a:rPr>
              <a:t>/</a:t>
            </a:r>
            <a:r>
              <a:rPr lang="zh-CN" altLang="en-US" sz="1200" smtClean="0">
                <a:solidFill>
                  <a:schemeClr val="tx1"/>
                </a:solidFill>
                <a:latin typeface="微软雅黑" panose="020B0503020204020204" pitchFamily="34" charset="-122"/>
                <a:ea typeface="微软雅黑" panose="020B0503020204020204" pitchFamily="34" charset="-122"/>
                <a:sym typeface="+mn-ea"/>
              </a:rPr>
              <a:t>实习点管理；</a:t>
            </a:r>
            <a:endParaRPr kumimoji="0" lang="zh-CN" altLang="en-US" sz="1200" i="0" u="none" strike="noStrike" kern="1200" cap="none" spc="0" normalizeH="0" baseline="0" noProof="1">
              <a:solidFill>
                <a:schemeClr val="tx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200">
                <a:solidFill>
                  <a:schemeClr val="tx1"/>
                </a:solidFill>
                <a:latin typeface="微软雅黑" panose="020B0503020204020204" pitchFamily="34" charset="-122"/>
                <a:ea typeface="微软雅黑" panose="020B0503020204020204" pitchFamily="34" charset="-122"/>
                <a:sym typeface="+mn-ea"/>
              </a:rPr>
              <a:t>3</a:t>
            </a:r>
            <a:r>
              <a:rPr lang="zh-CN" altLang="en-US" sz="1200">
                <a:solidFill>
                  <a:schemeClr val="tx1"/>
                </a:solidFill>
                <a:latin typeface="微软雅黑" panose="020B0503020204020204" pitchFamily="34" charset="-122"/>
                <a:ea typeface="微软雅黑" panose="020B0503020204020204" pitchFamily="34" charset="-122"/>
                <a:sym typeface="+mn-ea"/>
              </a:rPr>
              <a:t>、</a:t>
            </a:r>
            <a:r>
              <a:rPr lang="zh-CN" altLang="en-US" sz="120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pitchFamily="34" charset="0"/>
              </a:rPr>
              <a:t>过程数据查看或导出：统计报表、数据监控；</a:t>
            </a:r>
            <a:endParaRPr lang="zh-CN" altLang="en-US" sz="120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20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pitchFamily="34" charset="0"/>
              </a:rPr>
              <a:t>4</a:t>
            </a:r>
            <a:r>
              <a:rPr lang="zh-CN" altLang="en-US" sz="120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pitchFamily="34" charset="0"/>
              </a:rPr>
              <a:t>、实习上报导出、上报等；</a:t>
            </a:r>
            <a:endParaRPr lang="zh-CN" altLang="en-US" sz="120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20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pitchFamily="34" charset="0"/>
              </a:rPr>
              <a:t>5</a:t>
            </a:r>
            <a:r>
              <a:rPr lang="zh-CN" altLang="en-US" sz="120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pitchFamily="34" charset="0"/>
              </a:rPr>
              <a:t>、实习资料（实习手册、学生实习单位信息等）导出及存档。</a:t>
            </a:r>
            <a:endParaRPr lang="zh-CN" altLang="en-US" sz="120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 Box 1" descr="矩形 23552"/>
          <p:cNvSpPr>
            <a:spLocks noChangeArrowheads="1"/>
          </p:cNvSpPr>
          <p:nvPr/>
        </p:nvSpPr>
        <p:spPr bwMode="auto">
          <a:xfrm>
            <a:off x="308610" y="133826"/>
            <a:ext cx="2681288" cy="321945"/>
          </a:xfrm>
          <a:prstGeom prst="rect">
            <a:avLst/>
          </a:prstGeom>
          <a:ln w="12700">
            <a:miter lim="400000"/>
          </a:ln>
          <a:effectLst/>
        </p:spPr>
        <p:txBody>
          <a:bodyPr wrap="square" lIns="45718" rIns="45718" rtlCol="0">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b="1" kern="0" dirty="0">
                <a:solidFill>
                  <a:schemeClr val="tx1"/>
                </a:solidFill>
                <a:sym typeface="+mn-ea"/>
              </a:rPr>
              <a:t>二、整体流程概述</a:t>
            </a:r>
            <a:endParaRPr lang="en-US" altLang="zh-CN" sz="1500" b="1" kern="0" dirty="0">
              <a:solidFill>
                <a:schemeClr val="tx1"/>
              </a:solidFill>
              <a:sym typeface="+mn-ea"/>
            </a:endParaRPr>
          </a:p>
        </p:txBody>
      </p:sp>
      <p:sp>
        <p:nvSpPr>
          <p:cNvPr id="125" name="TextBox 39"/>
          <p:cNvSpPr/>
          <p:nvPr/>
        </p:nvSpPr>
        <p:spPr>
          <a:xfrm>
            <a:off x="2776220" y="706755"/>
            <a:ext cx="3484880" cy="1136015"/>
          </a:xfrm>
          <a:prstGeom prst="rect">
            <a:avLst/>
          </a:prstGeom>
          <a:ln w="12700">
            <a:miter lim="400000"/>
          </a:ln>
          <a:effectLst/>
        </p:spPr>
        <p:txBody>
          <a:bodyPr wrap="square" lIns="45718" tIns="34290" rIns="45718" bIns="34290" rtlCol="0" anchor="t">
            <a:no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endParaRPr lang="zh-CN" altLang="en-US" sz="1200" kern="0" dirty="0">
              <a:solidFill>
                <a:schemeClr val="tx1"/>
              </a:solidFill>
              <a:sym typeface="+mn-ea"/>
            </a:endParaRPr>
          </a:p>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endParaRPr lang="zh-CN" altLang="en-US" sz="1200" kern="0" dirty="0">
              <a:solidFill>
                <a:schemeClr val="tx1"/>
              </a:solidFill>
              <a:sym typeface="+mn-ea"/>
            </a:endParaRPr>
          </a:p>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endParaRPr lang="zh-CN" altLang="en-US" sz="1200" kern="0" dirty="0">
              <a:solidFill>
                <a:schemeClr val="tx1"/>
              </a:solidFill>
              <a:sym typeface="+mn-ea"/>
            </a:endParaRPr>
          </a:p>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200">
                <a:sym typeface="+mn-ea"/>
              </a:rPr>
              <a:t>实习</a:t>
            </a:r>
            <a:endParaRPr lang="zh-CN" altLang="en-US" sz="1200" kern="0" dirty="0">
              <a:solidFill>
                <a:schemeClr val="tx1"/>
              </a:solidFill>
              <a:sym typeface="+mn-ea"/>
            </a:endParaRPr>
          </a:p>
        </p:txBody>
      </p:sp>
      <p:sp>
        <p:nvSpPr>
          <p:cNvPr id="7" name="Shape 22"/>
          <p:cNvSpPr>
            <a:spLocks noChangeArrowheads="1"/>
          </p:cNvSpPr>
          <p:nvPr/>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3" name="矩形 2"/>
          <p:cNvSpPr/>
          <p:nvPr>
            <p:custDataLst>
              <p:tags r:id="rId1"/>
            </p:custDataLst>
          </p:nvPr>
        </p:nvSpPr>
        <p:spPr>
          <a:xfrm>
            <a:off x="1187450" y="1584960"/>
            <a:ext cx="2324735" cy="886460"/>
          </a:xfrm>
          <a:prstGeom prst="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、基础信息管理：导入、修改</a:t>
            </a:r>
            <a:r>
              <a:rPr lang="en-US" altLang="zh-CN"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与维护；</a:t>
            </a:r>
            <a:endParaRPr lang="en-US" altLang="zh-CN"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r>
              <a:rPr lang="en-US" altLang="zh-CN"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实践课程管理；</a:t>
            </a:r>
            <a:endPar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en-US" altLang="zh-CN"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、基地/实习点管理；</a:t>
            </a:r>
            <a:endParaRPr lang="zh-CN" altLang="zh-CN"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流程图: 过程 3"/>
          <p:cNvSpPr/>
          <p:nvPr>
            <p:custDataLst>
              <p:tags r:id="rId2"/>
            </p:custDataLst>
          </p:nvPr>
        </p:nvSpPr>
        <p:spPr>
          <a:xfrm>
            <a:off x="3998595" y="1593850"/>
            <a:ext cx="1624965" cy="878205"/>
          </a:xfrm>
          <a:prstGeom prst="flowChartProcess">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buClrTx/>
              <a:buSzTx/>
              <a:buNone/>
            </a:pPr>
            <a:r>
              <a:rPr lang="en-US" altLang="zh-CN"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数据化过程管理：查看统计报表、数据监控</a:t>
            </a:r>
            <a:endParaRPr lang="en-US" altLang="zh-CN"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3"/>
            </p:custDataLst>
          </p:nvPr>
        </p:nvSpPr>
        <p:spPr>
          <a:xfrm>
            <a:off x="6083935" y="1594485"/>
            <a:ext cx="2150745" cy="876300"/>
          </a:xfrm>
          <a:prstGeom prst="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buClrTx/>
              <a:buSzTx/>
            </a:pPr>
            <a:r>
              <a:rPr lang="en-US" altLang="zh-CN"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1、导出</a:t>
            </a:r>
            <a:r>
              <a:rPr lang="en-US" altLang="zh-CN"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实习资料 </a:t>
            </a:r>
            <a:r>
              <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pPr>
            <a:r>
              <a:rPr lang="en-US" altLang="zh-CN"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2、查看导出实习上报数据</a:t>
            </a:r>
            <a:r>
              <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pPr>
            <a:r>
              <a:rPr lang="en-US" altLang="zh-CN"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3、质量的分析数据查看导出</a:t>
            </a:r>
            <a:r>
              <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右箭头 7"/>
          <p:cNvSpPr/>
          <p:nvPr>
            <p:custDataLst>
              <p:tags r:id="rId4"/>
            </p:custDataLst>
          </p:nvPr>
        </p:nvSpPr>
        <p:spPr>
          <a:xfrm>
            <a:off x="3707765" y="1995805"/>
            <a:ext cx="215900" cy="75565"/>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右箭头 8"/>
          <p:cNvSpPr/>
          <p:nvPr>
            <p:custDataLst>
              <p:tags r:id="rId5"/>
            </p:custDataLst>
          </p:nvPr>
        </p:nvSpPr>
        <p:spPr>
          <a:xfrm>
            <a:off x="5652135" y="1986280"/>
            <a:ext cx="215900" cy="75565"/>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同侧圆角矩形 11"/>
          <p:cNvSpPr/>
          <p:nvPr>
            <p:custDataLst>
              <p:tags r:id="rId6"/>
            </p:custDataLst>
          </p:nvPr>
        </p:nvSpPr>
        <p:spPr>
          <a:xfrm>
            <a:off x="3998595" y="1219200"/>
            <a:ext cx="735330" cy="365760"/>
          </a:xfrm>
          <a:prstGeom prst="round2SameRect">
            <a:avLst/>
          </a:prstGeom>
          <a:solidFill>
            <a:schemeClr val="accent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a:t>实习中</a:t>
            </a:r>
            <a:endParaRPr lang="en-US" altLang="zh-CN" sz="1000"/>
          </a:p>
        </p:txBody>
      </p:sp>
      <p:sp>
        <p:nvSpPr>
          <p:cNvPr id="13" name="同侧圆角矩形 12"/>
          <p:cNvSpPr/>
          <p:nvPr>
            <p:custDataLst>
              <p:tags r:id="rId7"/>
            </p:custDataLst>
          </p:nvPr>
        </p:nvSpPr>
        <p:spPr>
          <a:xfrm>
            <a:off x="6083935" y="1219200"/>
            <a:ext cx="686435" cy="374015"/>
          </a:xfrm>
          <a:prstGeom prst="round2Same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a:t>实习后</a:t>
            </a:r>
            <a:endParaRPr lang="zh-CN" altLang="en-US" sz="1000"/>
          </a:p>
        </p:txBody>
      </p:sp>
      <p:sp>
        <p:nvSpPr>
          <p:cNvPr id="2" name="同侧圆角矩形 1"/>
          <p:cNvSpPr/>
          <p:nvPr>
            <p:custDataLst>
              <p:tags r:id="rId8"/>
            </p:custDataLst>
          </p:nvPr>
        </p:nvSpPr>
        <p:spPr>
          <a:xfrm>
            <a:off x="1187450" y="1219200"/>
            <a:ext cx="735330" cy="365760"/>
          </a:xfrm>
          <a:prstGeom prst="round2SameRect">
            <a:avLst/>
          </a:prstGeom>
          <a:solidFill>
            <a:schemeClr val="accent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a:t>实习前</a:t>
            </a:r>
            <a:endParaRPr lang="en-US" altLang="zh-CN" sz="100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195580"/>
            <a:ext cx="5461000" cy="768350"/>
          </a:xfrm>
        </p:spPr>
        <p:txBody>
          <a:bodyPr/>
          <a:p>
            <a:br>
              <a:rPr lang="zh-CN" kern="0" dirty="0">
                <a:sym typeface="+mn-ea"/>
              </a:rPr>
            </a:br>
            <a:br>
              <a:rPr lang="zh-CN" kern="0" dirty="0">
                <a:sym typeface="+mn-ea"/>
              </a:rPr>
            </a:br>
            <a:br>
              <a:rPr lang="zh-CN" kern="0" dirty="0">
                <a:sym typeface="+mn-ea"/>
              </a:rPr>
            </a:br>
            <a:br>
              <a:rPr lang="zh-CN" kern="0" dirty="0">
                <a:sym typeface="+mn-ea"/>
              </a:rPr>
            </a:br>
            <a:br>
              <a:rPr lang="zh-CN" kern="0" dirty="0">
                <a:sym typeface="+mn-ea"/>
              </a:rPr>
            </a:br>
            <a:r>
              <a:rPr lang="zh-CN" kern="0" dirty="0">
                <a:latin typeface="微软雅黑" panose="020B0503020204020204" pitchFamily="34" charset="-122"/>
                <a:ea typeface="微软雅黑" panose="020B0503020204020204" pitchFamily="34" charset="-122"/>
                <a:sym typeface="+mn-ea"/>
              </a:rPr>
              <a:t>三、平台操作指南</a:t>
            </a:r>
            <a:br>
              <a:rPr lang="zh-CN" kern="0" dirty="0">
                <a:sym typeface="+mn-ea"/>
              </a:rPr>
            </a:br>
            <a:br>
              <a:rPr lang="zh-CN" kern="0" dirty="0">
                <a:sym typeface="+mn-ea"/>
              </a:rPr>
            </a:br>
            <a:r>
              <a:rPr lang="en-US" altLang="zh-CN" kern="0" dirty="0">
                <a:sym typeface="+mn-ea"/>
              </a:rPr>
              <a:t>   </a:t>
            </a:r>
            <a:r>
              <a:rPr lang="en-US" altLang="zh-CN" kern="0" dirty="0">
                <a:latin typeface="+mj-ea"/>
                <a:ea typeface="+mj-ea"/>
                <a:cs typeface="+mj-ea"/>
                <a:sym typeface="+mn-ea"/>
              </a:rPr>
              <a:t>1.</a:t>
            </a:r>
            <a:r>
              <a:rPr lang="zh-CN" altLang="en-US" noProof="0">
                <a:effectLst>
                  <a:outerShdw blurRad="38100" dist="25400" dir="5400000" algn="ctr" rotWithShape="0">
                    <a:srgbClr val="6E747A">
                      <a:alpha val="43000"/>
                    </a:srgbClr>
                  </a:outerShdw>
                </a:effectLst>
                <a:latin typeface="+mj-ea"/>
                <a:ea typeface="+mj-ea"/>
                <a:cs typeface="+mj-ea"/>
                <a:sym typeface="Calibri" panose="020F0502020204030204" pitchFamily="34" charset="0"/>
              </a:rPr>
              <a:t>电脑网页端登录</a:t>
            </a:r>
            <a:br>
              <a:rPr lang="zh-CN" kern="0" dirty="0">
                <a:sym typeface="+mn-ea"/>
              </a:rPr>
            </a:br>
            <a:endParaRPr lang="zh-CN" altLang="en-US" sz="1200" noProof="0">
              <a:solidFill>
                <a:schemeClr val="tx1"/>
              </a:solidFill>
              <a:effectLst>
                <a:outerShdw blurRad="38100" dist="25400" dir="5400000" algn="ctr" rotWithShape="0">
                  <a:srgbClr val="6E747A">
                    <a:alpha val="43000"/>
                  </a:srgbClr>
                </a:outerShdw>
              </a:effectLst>
              <a:latin typeface="+mj-ea"/>
              <a:ea typeface="+mj-ea"/>
              <a:cs typeface="+mj-ea"/>
              <a:sym typeface="Calibri" panose="020F0502020204030204" pitchFamily="34" charset="0"/>
            </a:endParaRPr>
          </a:p>
        </p:txBody>
      </p:sp>
      <p:sp>
        <p:nvSpPr>
          <p:cNvPr id="4" name="文本框 3"/>
          <p:cNvSpPr txBox="1"/>
          <p:nvPr/>
        </p:nvSpPr>
        <p:spPr>
          <a:xfrm>
            <a:off x="755015" y="619125"/>
            <a:ext cx="6816725" cy="1252855"/>
          </a:xfrm>
          <a:prstGeom prst="rect">
            <a:avLst/>
          </a:prstGeom>
          <a:noFill/>
        </p:spPr>
        <p:txBody>
          <a:bodyPr wrap="square">
            <a:noAutofit/>
          </a:bodyPr>
          <a:p>
            <a:pPr marR="0" algn="ctr" defTabSz="914400" hangingPunct="0">
              <a:buClrTx/>
              <a:buSzTx/>
              <a:buFont typeface="Arial" panose="020B0604020202020204" pitchFamily="34" charset="0"/>
              <a:buNone/>
              <a:defRPr/>
            </a:pPr>
            <a: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截图</a:t>
            </a:r>
            <a:endParaRPr kumimoji="0" lang="zh-CN" altLang="en-US" sz="24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建议选择最新谷歌浏览器中打开：www.xybsyw.com</a:t>
            </a:r>
            <a:r>
              <a:rPr kumimoji="0" lang="en-US" altLang="zh-CN"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或百度</a:t>
            </a:r>
            <a:r>
              <a:rPr kumimoji="0" lang="en-US" altLang="zh-CN"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校友邦官网</a:t>
            </a:r>
            <a:r>
              <a:rPr kumimoji="0" lang="en-US" altLang="zh-CN"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endParaRPr kumimoji="0" lang="en-US" altLang="zh-CN"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官网首页右上角点击“教师登录”</a:t>
            </a:r>
            <a:endParaRPr kumimoji="0" lang="en-US" altLang="zh-CN"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选择您要登录的学校(可通过选择省份或者关键字搜索学校）</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输入账号和密码直接登录/或选择扫码登录使用小程序教师端扫码</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lang="zh-CN" altLang="en-US" sz="1200" b="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首次登入时需绑定手机，并重设密码。如绑定手机后，忘记密码时可自行重置</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R="0" defTabSz="914400" hangingPunct="0">
              <a:lnSpc>
                <a:spcPct val="130000"/>
              </a:lnSpc>
              <a:buClrTx/>
              <a:buSzTx/>
              <a:buFont typeface="Arial" panose="020B0604020202020204" pitchFamily="34" charset="0"/>
              <a:defRPr/>
            </a:pP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11" name="文本框 10"/>
          <p:cNvSpPr txBox="1"/>
          <p:nvPr/>
        </p:nvSpPr>
        <p:spPr>
          <a:xfrm>
            <a:off x="252095" y="5221923"/>
            <a:ext cx="5080000" cy="635000"/>
          </a:xfrm>
          <a:prstGeom prst="rect">
            <a:avLst/>
          </a:prstGeom>
        </p:spPr>
        <p:txBody>
          <a:bodyPr/>
          <a:p/>
        </p:txBody>
      </p:sp>
      <p:pic>
        <p:nvPicPr>
          <p:cNvPr id="7" name="图片 6"/>
          <p:cNvPicPr/>
          <p:nvPr/>
        </p:nvPicPr>
        <p:blipFill>
          <a:blip r:embed="rId1"/>
        </p:blipFill>
        <p:spPr>
          <a:xfrm>
            <a:off x="1085215" y="2117090"/>
            <a:ext cx="6168390" cy="2818765"/>
          </a:xfrm>
          <a:prstGeom prst="rect">
            <a:avLst/>
          </a:prstGeom>
        </p:spPr>
      </p:pic>
      <p:sp>
        <p:nvSpPr>
          <p:cNvPr id="8" name="文本框 7"/>
          <p:cNvSpPr txBox="1"/>
          <p:nvPr/>
        </p:nvSpPr>
        <p:spPr>
          <a:xfrm>
            <a:off x="617220" y="4862830"/>
            <a:ext cx="4380865" cy="494665"/>
          </a:xfrm>
          <a:prstGeom prst="rect">
            <a:avLst/>
          </a:prstGeom>
        </p:spPr>
        <p:txBody>
          <a:body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339725"/>
            <a:ext cx="5461159" cy="393859"/>
          </a:xfrm>
        </p:spPr>
        <p:txBody>
          <a:bodyPr/>
          <a:p>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mn-ea"/>
              </a:rPr>
              <a:t>3.4 查看统计报表</a:t>
            </a: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点击左侧导航栏“统计报表”按钮</a:t>
            </a: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点击功能菜单中对应的报表</a:t>
            </a: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通过“院系/专业/班级”、“学年/学期”等筛选需要的数据</a:t>
            </a: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点击“自定义表格”按钮，可以选择表格显示的维度</a:t>
            </a: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5.  点击“批量导出”按钮，导出筛选的数据，跳转到下载中心进行下载</a:t>
            </a: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b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br>
            <a:r>
              <a:rPr kumimoji="0" lang="zh-CN" altLang="en-US" sz="1500" kern="1200" cap="none" spc="0" normalizeH="0" baseline="0" noProof="0">
                <a:solidFill>
                  <a:schemeClr val="tx1"/>
                </a:solidFill>
                <a:effectLst>
                  <a:outerShdw blurRad="38100" dist="25400" dir="5400000" algn="ctr" rotWithShape="0">
                    <a:srgbClr val="6E747A">
                      <a:alpha val="43000"/>
                    </a:srgbClr>
                  </a:outerShdw>
                </a:effectLst>
                <a:latin typeface="+mj-ea"/>
                <a:ea typeface="+mj-ea"/>
                <a:cs typeface="+mj-ea"/>
                <a:sym typeface="Calibri" panose="020F0502020204030204" pitchFamily="34" charset="0"/>
              </a:rPr>
              <a:t>2、规则设置（仅校级管理可设置）</a:t>
            </a:r>
            <a:r>
              <a:rPr lang="zh-CN" altLang="en-US" sz="1500" noProof="0">
                <a:effectLst>
                  <a:outerShdw blurRad="38100" dist="25400" dir="5400000" algn="ctr" rotWithShape="0">
                    <a:srgbClr val="6E747A">
                      <a:alpha val="43000"/>
                    </a:srgbClr>
                  </a:outerShdw>
                </a:effectLst>
                <a:latin typeface="+mj-ea"/>
                <a:ea typeface="+mj-ea"/>
                <a:cs typeface="+mj-ea"/>
                <a:sym typeface="Calibri" panose="020F0502020204030204" pitchFamily="34" charset="0"/>
              </a:rPr>
              <a:t>：</a:t>
            </a:r>
            <a:r>
              <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到下载中心下载时，如果表格较下载状态会显示“报表生成中”，请等待片刻即可。如长时间还是显示“报表生成中”，可按键盘“F5”键，刷新网页。</a:t>
            </a:r>
            <a:endParaRPr lang="zh-CN" altLang="en-US" sz="90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mn-ea"/>
            </a:endParaRPr>
          </a:p>
        </p:txBody>
      </p:sp>
      <p:sp>
        <p:nvSpPr>
          <p:cNvPr id="4" name="标题 1"/>
          <p:cNvSpPr>
            <a:spLocks noGrp="1"/>
          </p:cNvSpPr>
          <p:nvPr/>
        </p:nvSpPr>
        <p:spPr>
          <a:xfrm>
            <a:off x="186055" y="51435"/>
            <a:ext cx="5661025" cy="393700"/>
          </a:xfrm>
        </p:spPr>
        <p:txBody>
          <a:bodyPr anchor="b"/>
          <a:lstStyle>
            <a:lvl1pPr algn="l" defTabSz="685800" rtl="0" eaLnBrk="1" latinLnBrk="0" hangingPunct="1">
              <a:lnSpc>
                <a:spcPct val="90000"/>
              </a:lnSpc>
              <a:spcBef>
                <a:spcPct val="0"/>
              </a:spcBef>
              <a:buNone/>
              <a:defRPr sz="1500" b="1" kern="1200">
                <a:solidFill>
                  <a:schemeClr val="tx1"/>
                </a:solidFill>
                <a:latin typeface="Microsoft YaHei Bold" panose="020B0502040204020203" charset="-122"/>
                <a:ea typeface="Microsoft YaHei Bold" panose="020B0502040204020203" charset="-122"/>
                <a:cs typeface="+mj-cs"/>
              </a:defRPr>
            </a:lvl1pPr>
          </a:lstStyle>
          <a:p>
            <a:endParaRPr lang="en-US" altLang="zh-CN">
              <a:sym typeface="+mn-ea"/>
            </a:endParaRPr>
          </a:p>
        </p:txBody>
      </p:sp>
      <p:sp>
        <p:nvSpPr>
          <p:cNvPr id="6" name="文本框 5"/>
          <p:cNvSpPr txBox="1"/>
          <p:nvPr/>
        </p:nvSpPr>
        <p:spPr>
          <a:xfrm>
            <a:off x="-1849755" y="-2298065"/>
            <a:ext cx="3655060" cy="418465"/>
          </a:xfrm>
          <a:prstGeom prst="rect">
            <a:avLst/>
          </a:prstGeom>
        </p:spPr>
        <p:txBody>
          <a:bodyPr/>
          <a:p/>
        </p:txBody>
      </p:sp>
      <p:sp>
        <p:nvSpPr>
          <p:cNvPr id="9" name="文本框 8"/>
          <p:cNvSpPr txBox="1"/>
          <p:nvPr/>
        </p:nvSpPr>
        <p:spPr>
          <a:xfrm>
            <a:off x="-1849755" y="7157085"/>
            <a:ext cx="3655060" cy="418465"/>
          </a:xfrm>
          <a:prstGeom prst="rect">
            <a:avLst/>
          </a:prstGeom>
        </p:spPr>
        <p:txBody>
          <a:bodyPr/>
          <a:p/>
        </p:txBody>
      </p:sp>
      <p:sp>
        <p:nvSpPr>
          <p:cNvPr id="10" name="文本框 9"/>
          <p:cNvSpPr txBox="1"/>
          <p:nvPr/>
        </p:nvSpPr>
        <p:spPr>
          <a:xfrm>
            <a:off x="899795" y="5045710"/>
            <a:ext cx="5080000" cy="635000"/>
          </a:xfrm>
          <a:prstGeom prst="rect">
            <a:avLst/>
          </a:prstGeom>
        </p:spPr>
        <p:txBody>
          <a:bodyPr/>
          <a:p/>
        </p:txBody>
      </p:sp>
      <p:sp>
        <p:nvSpPr>
          <p:cNvPr id="13" name="文本框 12"/>
          <p:cNvSpPr txBox="1"/>
          <p:nvPr/>
        </p:nvSpPr>
        <p:spPr>
          <a:xfrm>
            <a:off x="827405" y="483235"/>
            <a:ext cx="7049770" cy="737235"/>
          </a:xfrm>
          <a:prstGeom prst="rect">
            <a:avLst/>
          </a:prstGeom>
          <a:noFill/>
        </p:spPr>
        <p:txBody>
          <a:bodyPr wrap="square" rtlCol="0">
            <a:spAutoFit/>
          </a:bodyPr>
          <a:p>
            <a:r>
              <a:rPr lang="zh-CN" altLang="en-US" sz="1200" b="0">
                <a:latin typeface="微软雅黑" panose="020B0503020204020204" pitchFamily="34" charset="-122"/>
                <a:ea typeface="微软雅黑" panose="020B0503020204020204" pitchFamily="34" charset="-122"/>
                <a:cs typeface="微软雅黑" panose="020B0503020204020204" pitchFamily="34" charset="-122"/>
              </a:rPr>
              <a:t>根据学校实习管理者制度与要求设置实习基础规则</a:t>
            </a:r>
            <a:r>
              <a:rPr lang="zh-CN" altLang="en-US" sz="1400">
                <a:solidFill>
                  <a:srgbClr val="C00000"/>
                </a:solidFill>
                <a:latin typeface="微软雅黑" panose="020B0503020204020204" pitchFamily="34" charset="-122"/>
                <a:ea typeface="微软雅黑" panose="020B0503020204020204" pitchFamily="34" charset="-122"/>
                <a:sym typeface="+mn-ea"/>
              </a:rPr>
              <a:t>（注：实习启动前可联系学校的校友邦服务人员确定</a:t>
            </a:r>
            <a:r>
              <a:rPr lang="zh-CN" altLang="en-US" sz="1400">
                <a:solidFill>
                  <a:srgbClr val="C00000"/>
                </a:solidFill>
                <a:latin typeface="微软雅黑" panose="020B0503020204020204" pitchFamily="34" charset="-122"/>
                <a:ea typeface="微软雅黑" panose="020B0503020204020204" pitchFamily="34" charset="-122"/>
                <a:sym typeface="+mn-ea"/>
              </a:rPr>
              <a:t>规则）</a:t>
            </a:r>
            <a:endParaRPr lang="zh-CN" altLang="en-US" sz="1400">
              <a:solidFill>
                <a:srgbClr val="C00000"/>
              </a:solidFill>
              <a:latin typeface="微软雅黑" panose="020B0503020204020204" pitchFamily="34" charset="-122"/>
              <a:ea typeface="微软雅黑" panose="020B0503020204020204" pitchFamily="34" charset="-122"/>
            </a:endParaRPr>
          </a:p>
          <a:p>
            <a:endParaRPr lang="zh-CN" altLang="en-US" sz="140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539750" y="1059815"/>
            <a:ext cx="8072755" cy="40208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9080" y="51435"/>
            <a:ext cx="5461159" cy="393859"/>
          </a:xfrm>
        </p:spPr>
        <p:txBody>
          <a:bodyPr/>
          <a:p>
            <a:r>
              <a:rPr lang="en-US" altLang="zh-CN">
                <a:sym typeface="+mn-ea"/>
              </a:rPr>
              <a:t>3</a:t>
            </a:r>
            <a:r>
              <a:rPr lang="zh-CN" altLang="en-US">
                <a:sym typeface="+mn-ea"/>
              </a:rPr>
              <a:t>、基础信息管理</a:t>
            </a:r>
            <a:endParaRPr lang="zh-CN" altLang="en-US">
              <a:sym typeface="+mn-ea"/>
            </a:endParaRPr>
          </a:p>
        </p:txBody>
      </p:sp>
      <p:sp>
        <p:nvSpPr>
          <p:cNvPr id="4" name="文本框 3"/>
          <p:cNvSpPr txBox="1"/>
          <p:nvPr/>
        </p:nvSpPr>
        <p:spPr>
          <a:xfrm>
            <a:off x="683260" y="445135"/>
            <a:ext cx="8122920" cy="1347470"/>
          </a:xfrm>
          <a:prstGeom prst="rect">
            <a:avLst/>
          </a:prstGeom>
          <a:noFill/>
        </p:spPr>
        <p:txBody>
          <a:bodyPr wrap="square">
            <a:noAutofit/>
          </a:bodyPr>
          <a:p>
            <a:pPr marR="0" algn="l" defTabSz="914400" hangingPunct="0">
              <a:buClrTx/>
              <a:buSzTx/>
              <a:buFont typeface="Arial" panose="020B0604020202020204" pitchFamily="34" charset="0"/>
              <a:buNone/>
              <a:defRPr/>
            </a:pPr>
            <a:r>
              <a:rPr kumimoji="0" lang="en-US" altLang="zh-CN"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3.1</a:t>
            </a: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基</a:t>
            </a:r>
            <a:r>
              <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础</a:t>
            </a: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信息导入</a:t>
            </a:r>
            <a: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截图</a:t>
            </a:r>
            <a:endParaRPr kumimoji="0" lang="zh-CN" altLang="en-US" sz="24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228600" marR="0" indent="-228600" algn="l" defTabSz="914400" hangingPunct="0">
              <a:lnSpc>
                <a:spcPct val="130000"/>
              </a:lnSpc>
              <a:buClrTx/>
              <a:buSzTx/>
              <a:buFont typeface="+mj-ea"/>
              <a:buAutoNum type="circleNumDbPlain"/>
              <a:defRPr/>
            </a:pP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点击基础信息，进入基础信息设置；</a:t>
            </a:r>
            <a:endPar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algn="l" defTabSz="914400" hangingPunct="0">
              <a:lnSpc>
                <a:spcPct val="130000"/>
              </a:lnSpc>
              <a:buClrTx/>
              <a:buSzTx/>
              <a:buFont typeface="+mj-ea"/>
              <a:buAutoNum type="circleNumDbPlain"/>
              <a:defRPr/>
            </a:pP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依次导入院系</a:t>
            </a:r>
            <a:r>
              <a:rPr kumimoji="0" lang="en-US" altLang="zh-CN"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专业、班级学生；</a:t>
            </a:r>
            <a:endPar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algn="l" defTabSz="914400" hangingPunct="0">
              <a:lnSpc>
                <a:spcPct val="130000"/>
              </a:lnSpc>
              <a:buClrTx/>
              <a:buSzTx/>
              <a:buFont typeface="+mj-ea"/>
              <a:buAutoNum type="circleNumDbPlain"/>
              <a:defRPr/>
            </a:pP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选择需要导入的信息，下载平台导入模版，如班级学生可以合并导入，或可分开导入；</a:t>
            </a:r>
            <a:endPar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algn="l" defTabSz="914400" hangingPunct="0">
              <a:lnSpc>
                <a:spcPct val="130000"/>
              </a:lnSpc>
              <a:buClrTx/>
              <a:buSzTx/>
              <a:buFont typeface="+mj-ea"/>
              <a:buAutoNum type="circleNumDbPlain"/>
              <a:defRPr/>
            </a:pP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导入前先阅读模版使用说明：查看导入数据示例及注意事项，不删除、不修改示例内容，且在表一中填写内容，注意不带格式复制粘贴等；</a:t>
            </a:r>
            <a:endPar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endParaRPr kumimoji="0" lang="zh-CN" altLang="en-US" sz="14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R="0" defTabSz="914400" hangingPunct="0">
              <a:lnSpc>
                <a:spcPct val="130000"/>
              </a:lnSpc>
              <a:buClrTx/>
              <a:buSzTx/>
              <a:buFont typeface="Arial" panose="020B0604020202020204" pitchFamily="34" charset="0"/>
              <a:defRPr/>
            </a:pPr>
            <a:endParaRPr kumimoji="0" lang="zh-CN" sz="14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3" name="文本框 2"/>
          <p:cNvSpPr txBox="1"/>
          <p:nvPr/>
        </p:nvSpPr>
        <p:spPr>
          <a:xfrm>
            <a:off x="2032000" y="-1149350"/>
            <a:ext cx="5080000" cy="635000"/>
          </a:xfrm>
          <a:prstGeom prst="rect">
            <a:avLst/>
          </a:prstGeom>
        </p:spPr>
        <p:txBody>
          <a:bodyPr/>
          <a:p/>
        </p:txBody>
      </p:sp>
      <p:sp>
        <p:nvSpPr>
          <p:cNvPr id="6" name="文本框 5"/>
          <p:cNvSpPr txBox="1"/>
          <p:nvPr/>
        </p:nvSpPr>
        <p:spPr>
          <a:xfrm>
            <a:off x="2032000" y="5657850"/>
            <a:ext cx="5080000" cy="635000"/>
          </a:xfrm>
          <a:prstGeom prst="rect">
            <a:avLst/>
          </a:prstGeom>
        </p:spPr>
        <p:txBody>
          <a:bodyPr/>
          <a:p/>
        </p:txBody>
      </p:sp>
      <p:sp>
        <p:nvSpPr>
          <p:cNvPr id="8" name="文本框 7"/>
          <p:cNvSpPr txBox="1"/>
          <p:nvPr/>
        </p:nvSpPr>
        <p:spPr>
          <a:xfrm>
            <a:off x="454025" y="1360805"/>
            <a:ext cx="4142740" cy="474345"/>
          </a:xfrm>
          <a:prstGeom prst="rect">
            <a:avLst/>
          </a:prstGeom>
        </p:spPr>
        <p:txBody>
          <a:bodyPr/>
          <a:p/>
        </p:txBody>
      </p:sp>
      <p:pic>
        <p:nvPicPr>
          <p:cNvPr id="9" name="图片 8"/>
          <p:cNvPicPr/>
          <p:nvPr/>
        </p:nvPicPr>
        <p:blipFill>
          <a:blip r:embed="rId1"/>
        </p:blipFill>
        <p:spPr>
          <a:xfrm>
            <a:off x="899160" y="2059305"/>
            <a:ext cx="7601585" cy="2617470"/>
          </a:xfrm>
          <a:prstGeom prst="rect">
            <a:avLst/>
          </a:prstGeom>
        </p:spPr>
      </p:pic>
      <p:sp>
        <p:nvSpPr>
          <p:cNvPr id="10" name="文本框 9"/>
          <p:cNvSpPr txBox="1"/>
          <p:nvPr/>
        </p:nvSpPr>
        <p:spPr>
          <a:xfrm>
            <a:off x="454025" y="5224780"/>
            <a:ext cx="4142740" cy="474345"/>
          </a:xfrm>
          <a:prstGeom prst="rect">
            <a:avLst/>
          </a:prstGeom>
        </p:spPr>
        <p:txBody>
          <a:body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ctrTitle"/>
          </p:nvPr>
        </p:nvSpPr>
        <p:spPr>
          <a:xfrm>
            <a:off x="259080" y="0"/>
            <a:ext cx="5461159" cy="393859"/>
          </a:xfrm>
        </p:spPr>
        <p:txBody>
          <a:bodyPr/>
          <a:p>
            <a:r>
              <a:rPr lang="en-US" altLang="zh-CN">
                <a:sym typeface="+mn-ea"/>
              </a:rPr>
              <a:t>3.2 </a:t>
            </a:r>
            <a:r>
              <a:rPr lang="zh-CN" altLang="en-US">
                <a:sym typeface="+mn-ea"/>
              </a:rPr>
              <a:t>学籍异动</a:t>
            </a:r>
            <a:endParaRPr lang="zh-CN" altLang="en-US">
              <a:sym typeface="+mn-ea"/>
            </a:endParaRPr>
          </a:p>
        </p:txBody>
      </p:sp>
      <p:sp>
        <p:nvSpPr>
          <p:cNvPr id="6" name="文本框 5"/>
          <p:cNvSpPr txBox="1"/>
          <p:nvPr/>
        </p:nvSpPr>
        <p:spPr>
          <a:xfrm>
            <a:off x="-265430" y="6164580"/>
            <a:ext cx="3669030" cy="449580"/>
          </a:xfrm>
          <a:prstGeom prst="rect">
            <a:avLst/>
          </a:prstGeom>
        </p:spPr>
        <p:txBody>
          <a:bodyPr/>
          <a:p/>
        </p:txBody>
      </p:sp>
      <p:sp>
        <p:nvSpPr>
          <p:cNvPr id="4" name="文本框 3"/>
          <p:cNvSpPr txBox="1"/>
          <p:nvPr/>
        </p:nvSpPr>
        <p:spPr>
          <a:xfrm>
            <a:off x="611505" y="195580"/>
            <a:ext cx="7952105" cy="1115060"/>
          </a:xfrm>
          <a:prstGeom prst="rect">
            <a:avLst/>
          </a:prstGeom>
          <a:noFill/>
        </p:spPr>
        <p:txBody>
          <a:bodyPr wrap="square">
            <a:noAutofit/>
          </a:bodyPr>
          <a:p>
            <a:pPr marR="0" algn="ctr" defTabSz="914400" hangingPunct="0">
              <a:buClrTx/>
              <a:buSzTx/>
              <a:buFont typeface="Arial" panose="020B0604020202020204" pitchFamily="34" charset="0"/>
              <a:buNone/>
              <a:defRPr/>
            </a:pPr>
            <a: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截图</a:t>
            </a:r>
            <a:endParaRPr kumimoji="0" lang="zh-CN" altLang="en-US" sz="24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algn="l" defTabSz="914400" hangingPunct="0">
              <a:lnSpc>
                <a:spcPct val="130000"/>
              </a:lnSpc>
              <a:buClrTx/>
              <a:buSzTx/>
              <a:buFont typeface="+mj-ea"/>
              <a:defRPr/>
            </a:pPr>
            <a:r>
              <a:rPr kumimoji="0" lang="zh-CN" altLang="en-US" sz="1200" b="0" kern="1200" cap="none" spc="0" normalizeH="0" baseline="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建议学期末或学期初，统一整理异动学生信息，通过学生信息批量导入，完成学生学籍异动；</a:t>
            </a: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也可以通过单个手动异动；</a:t>
            </a:r>
            <a:endPar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algn="l" defTabSz="914400" hangingPunct="0">
              <a:lnSpc>
                <a:spcPct val="130000"/>
              </a:lnSpc>
              <a:buClrTx/>
              <a:buSzTx/>
              <a:buFont typeface="+mj-ea"/>
              <a:buAutoNum type="circleNumDbPlain"/>
              <a:defRPr/>
            </a:pP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点击基础信息，学生信息；</a:t>
            </a:r>
            <a:endPar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algn="l" defTabSz="914400" hangingPunct="0">
              <a:lnSpc>
                <a:spcPct val="130000"/>
              </a:lnSpc>
              <a:buClrTx/>
              <a:buSzTx/>
              <a:buFont typeface="+mj-ea"/>
              <a:buAutoNum type="circleNumDbPlain"/>
              <a:defRPr/>
            </a:pP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通过姓名或学号搜索需要异动的学生信息；</a:t>
            </a:r>
            <a:endPar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algn="l" defTabSz="914400" hangingPunct="0">
              <a:lnSpc>
                <a:spcPct val="130000"/>
              </a:lnSpc>
              <a:buClrTx/>
              <a:buSzTx/>
              <a:buFont typeface="+mj-ea"/>
              <a:buAutoNum type="circleNumDbPlain"/>
              <a:defRPr/>
            </a:pP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点击右侧更多（三点符号），选择学籍异动；</a:t>
            </a:r>
            <a:endPar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algn="l" defTabSz="914400" hangingPunct="0">
              <a:lnSpc>
                <a:spcPct val="130000"/>
              </a:lnSpc>
              <a:buClrTx/>
              <a:buSzTx/>
              <a:buFont typeface="+mj-ea"/>
              <a:buAutoNum type="circleNumDbPlain"/>
              <a:defRPr/>
            </a:pP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选择异动原因，选择学生最新学籍信息；</a:t>
            </a:r>
            <a:endPar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algn="l" defTabSz="914400" hangingPunct="0">
              <a:lnSpc>
                <a:spcPct val="130000"/>
              </a:lnSpc>
              <a:buClrTx/>
              <a:buSzTx/>
              <a:buFont typeface="+mj-ea"/>
              <a:buAutoNum type="circleNumDbPlain"/>
              <a:defRPr/>
            </a:pPr>
            <a:r>
              <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选择异动的生效学期：保持与实习计划所属学期一致；</a:t>
            </a:r>
            <a:endParaRPr kumimoji="0" lang="zh-CN" altLang="en-US" sz="12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algn="l" defTabSz="914400" hangingPunct="0">
              <a:lnSpc>
                <a:spcPct val="130000"/>
              </a:lnSpc>
              <a:buClrTx/>
              <a:buSzTx/>
              <a:buFont typeface="+mj-ea"/>
              <a:buAutoNum type="circleNumDbPlain"/>
              <a:defRPr/>
            </a:pPr>
            <a:endParaRPr kumimoji="0" lang="zh-CN" altLang="en-US" sz="10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endParaRPr kumimoji="0" lang="zh-CN" altLang="en-US" sz="1000" b="0" kern="1200" cap="none" spc="0" normalizeH="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R="0" defTabSz="914400" hangingPunct="0">
              <a:lnSpc>
                <a:spcPct val="130000"/>
              </a:lnSpc>
              <a:buClrTx/>
              <a:buSzTx/>
              <a:buFont typeface="Arial" panose="020B0604020202020204" pitchFamily="34" charset="0"/>
              <a:defRPr/>
            </a:pPr>
            <a:endParaRPr kumimoji="0" lang="zh-CN" sz="14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2" name="文本框 1"/>
          <p:cNvSpPr txBox="1"/>
          <p:nvPr/>
        </p:nvSpPr>
        <p:spPr>
          <a:xfrm>
            <a:off x="-4193540" y="960120"/>
            <a:ext cx="2122805" cy="273685"/>
          </a:xfrm>
          <a:prstGeom prst="rect">
            <a:avLst/>
          </a:prstGeom>
        </p:spPr>
        <p:txBody>
          <a:bodyPr/>
          <a:p/>
        </p:txBody>
      </p:sp>
      <p:sp>
        <p:nvSpPr>
          <p:cNvPr id="8" name="文本框 7"/>
          <p:cNvSpPr txBox="1"/>
          <p:nvPr/>
        </p:nvSpPr>
        <p:spPr>
          <a:xfrm>
            <a:off x="-4193540" y="7691120"/>
            <a:ext cx="2122805" cy="273685"/>
          </a:xfrm>
          <a:prstGeom prst="rect">
            <a:avLst/>
          </a:prstGeom>
        </p:spPr>
        <p:txBody>
          <a:bodyPr/>
          <a:p/>
        </p:txBody>
      </p:sp>
      <p:sp>
        <p:nvSpPr>
          <p:cNvPr id="9" name="文本框 8"/>
          <p:cNvSpPr txBox="1"/>
          <p:nvPr/>
        </p:nvSpPr>
        <p:spPr>
          <a:xfrm>
            <a:off x="3310890" y="-2049780"/>
            <a:ext cx="2082165" cy="215900"/>
          </a:xfrm>
          <a:prstGeom prst="rect">
            <a:avLst/>
          </a:prstGeom>
        </p:spPr>
        <p:txBody>
          <a:bodyPr/>
          <a:p/>
        </p:txBody>
      </p:sp>
      <p:sp>
        <p:nvSpPr>
          <p:cNvPr id="11" name="文本框 10"/>
          <p:cNvSpPr txBox="1"/>
          <p:nvPr/>
        </p:nvSpPr>
        <p:spPr>
          <a:xfrm>
            <a:off x="3310890" y="4700270"/>
            <a:ext cx="2082165" cy="215900"/>
          </a:xfrm>
          <a:prstGeom prst="rect">
            <a:avLst/>
          </a:prstGeom>
        </p:spPr>
        <p:txBody>
          <a:bodyPr/>
          <a:p/>
        </p:txBody>
      </p:sp>
      <p:sp>
        <p:nvSpPr>
          <p:cNvPr id="12" name="文本框 11"/>
          <p:cNvSpPr txBox="1"/>
          <p:nvPr/>
        </p:nvSpPr>
        <p:spPr>
          <a:xfrm>
            <a:off x="-2463800" y="-1303655"/>
            <a:ext cx="3383915" cy="974090"/>
          </a:xfrm>
          <a:prstGeom prst="rect">
            <a:avLst/>
          </a:prstGeom>
        </p:spPr>
        <p:txBody>
          <a:bodyPr/>
          <a:p/>
        </p:txBody>
      </p:sp>
      <p:sp>
        <p:nvSpPr>
          <p:cNvPr id="5" name="文本框 4"/>
          <p:cNvSpPr txBox="1"/>
          <p:nvPr/>
        </p:nvSpPr>
        <p:spPr>
          <a:xfrm>
            <a:off x="920115" y="1216660"/>
            <a:ext cx="5080000" cy="635000"/>
          </a:xfrm>
          <a:prstGeom prst="rect">
            <a:avLst/>
          </a:prstGeom>
        </p:spPr>
        <p:txBody>
          <a:bodyPr/>
          <a:p/>
        </p:txBody>
      </p:sp>
      <p:pic>
        <p:nvPicPr>
          <p:cNvPr id="7" name="图片 6"/>
          <p:cNvPicPr/>
          <p:nvPr/>
        </p:nvPicPr>
        <p:blipFill>
          <a:blip r:embed="rId1"/>
        </p:blipFill>
        <p:spPr>
          <a:xfrm>
            <a:off x="899795" y="2171700"/>
            <a:ext cx="7094220" cy="2860040"/>
          </a:xfrm>
          <a:prstGeom prst="rect">
            <a:avLst/>
          </a:prstGeom>
        </p:spPr>
      </p:pic>
      <p:sp>
        <p:nvSpPr>
          <p:cNvPr id="10" name="文本框 9"/>
          <p:cNvSpPr txBox="1"/>
          <p:nvPr/>
        </p:nvSpPr>
        <p:spPr>
          <a:xfrm>
            <a:off x="920115" y="5280660"/>
            <a:ext cx="5080000" cy="635000"/>
          </a:xfrm>
          <a:prstGeom prst="rect">
            <a:avLst/>
          </a:prstGeom>
        </p:spPr>
        <p:txBody>
          <a:body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ltLang="zh-CN">
                <a:sym typeface="+mn-ea"/>
              </a:rPr>
              <a:t>3.3 </a:t>
            </a:r>
            <a:r>
              <a:rPr lang="zh-CN" altLang="zh-CN">
                <a:sym typeface="+mn-ea"/>
              </a:rPr>
              <a:t>教师信息新增</a:t>
            </a:r>
            <a:r>
              <a:rPr lang="zh-CN" altLang="en-US">
                <a:sym typeface="+mn-ea"/>
              </a:rPr>
              <a:t>及权限设置</a:t>
            </a:r>
            <a:endParaRPr lang="zh-CN" altLang="en-US">
              <a:sym typeface="+mn-ea"/>
            </a:endParaRPr>
          </a:p>
        </p:txBody>
      </p:sp>
      <p:sp>
        <p:nvSpPr>
          <p:cNvPr id="4" name="文本框 3"/>
          <p:cNvSpPr txBox="1"/>
          <p:nvPr/>
        </p:nvSpPr>
        <p:spPr>
          <a:xfrm>
            <a:off x="683260" y="339090"/>
            <a:ext cx="6816725" cy="1252855"/>
          </a:xfrm>
          <a:prstGeom prst="rect">
            <a:avLst/>
          </a:prstGeom>
          <a:noFill/>
        </p:spPr>
        <p:txBody>
          <a:bodyPr wrap="square">
            <a:noAutofit/>
          </a:bodyPr>
          <a:p>
            <a:pPr marR="0" algn="ctr" defTabSz="914400" hangingPunct="0">
              <a:buClrTx/>
              <a:buSzTx/>
              <a:buFont typeface="Arial" panose="020B0604020202020204" pitchFamily="34" charset="0"/>
              <a:buNone/>
              <a:defRPr/>
            </a:pPr>
            <a:r>
              <a:rPr kumimoji="0" lang="zh-CN" altLang="en-US" sz="9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截图</a:t>
            </a:r>
            <a:endParaRPr kumimoji="0" lang="zh-CN" altLang="en-US" sz="2400" kern="1200" cap="none" spc="0" normalizeH="0" baseline="0" noProof="0">
              <a:no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点击基础设置中的教师信息；</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选择新增教师或批量导入；</a:t>
            </a:r>
            <a:endParaRPr kumimoji="0" lang="en-US" altLang="zh-CN"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可编辑设置管理员权限，如学院管理员、专业管理员等；</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228600" marR="0" indent="-228600" defTabSz="914400" hangingPunct="0">
              <a:lnSpc>
                <a:spcPct val="130000"/>
              </a:lnSpc>
              <a:buClrTx/>
              <a:buSzTx/>
              <a:buFont typeface="+mj-ea"/>
              <a:buAutoNum type="circleNumDbPlain"/>
              <a:defRPr/>
            </a:pPr>
            <a:r>
              <a:rPr lang="zh-CN" altLang="en-US" sz="1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可点击右侧更多（三点符号），选择重置密码，重新发送账号和密码到手机短信；</a:t>
            </a:r>
            <a:endParaRPr kumimoji="0" lang="zh-CN" altLang="en-US" sz="1200" b="0" kern="1200" cap="none" spc="0" normalizeH="0" baseline="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3" name="文本框 2"/>
          <p:cNvSpPr txBox="1"/>
          <p:nvPr/>
        </p:nvSpPr>
        <p:spPr>
          <a:xfrm>
            <a:off x="972185" y="929005"/>
            <a:ext cx="5006975" cy="508635"/>
          </a:xfrm>
          <a:prstGeom prst="rect">
            <a:avLst/>
          </a:prstGeom>
        </p:spPr>
        <p:txBody>
          <a:bodyPr/>
          <a:p/>
        </p:txBody>
      </p:sp>
      <p:pic>
        <p:nvPicPr>
          <p:cNvPr id="5" name="图片 4"/>
          <p:cNvPicPr/>
          <p:nvPr/>
        </p:nvPicPr>
        <p:blipFill>
          <a:blip r:embed="rId1"/>
        </p:blipFill>
        <p:spPr>
          <a:xfrm>
            <a:off x="971550" y="1564005"/>
            <a:ext cx="7491095" cy="3219450"/>
          </a:xfrm>
          <a:prstGeom prst="rect">
            <a:avLst/>
          </a:prstGeom>
        </p:spPr>
      </p:pic>
      <p:sp>
        <p:nvSpPr>
          <p:cNvPr id="6" name="文本框 5"/>
          <p:cNvSpPr txBox="1"/>
          <p:nvPr/>
        </p:nvSpPr>
        <p:spPr>
          <a:xfrm>
            <a:off x="972185" y="5583555"/>
            <a:ext cx="5006975" cy="508635"/>
          </a:xfrm>
          <a:prstGeom prst="rect">
            <a:avLst/>
          </a:prstGeom>
        </p:spPr>
        <p:txBody>
          <a:body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8.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9.xml><?xml version="1.0" encoding="utf-8"?>
<p:tagLst xmlns:p="http://schemas.openxmlformats.org/presentationml/2006/main">
  <p:tag name="KSO_WM_DIAGRAM_VIRTUALLY_FRAME" val="{&quot;height&quot;:221.7,&quot;left&quot;:173.56251968503938,&quot;top&quot;:94.3,&quot;width&quot;:480.1374803149606}"/>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221.7,&quot;left&quot;:173.56251968503938,&quot;top&quot;:94.3,&quot;width&quot;:480.1374803149606}"/>
</p:tagLst>
</file>

<file path=ppt/tags/tag131.xml><?xml version="1.0" encoding="utf-8"?>
<p:tagLst xmlns:p="http://schemas.openxmlformats.org/presentationml/2006/main">
  <p:tag name="KSO_WM_DIAGRAM_VIRTUALLY_FRAME" val="{&quot;height&quot;:221.7,&quot;left&quot;:173.56251968503938,&quot;top&quot;:94.3,&quot;width&quot;:480.1374803149606}"/>
</p:tagLst>
</file>

<file path=ppt/tags/tag132.xml><?xml version="1.0" encoding="utf-8"?>
<p:tagLst xmlns:p="http://schemas.openxmlformats.org/presentationml/2006/main">
  <p:tag name="KSO_WM_DIAGRAM_VIRTUALLY_FRAME" val="{&quot;height&quot;:221.7,&quot;left&quot;:173.56251968503938,&quot;top&quot;:94.3,&quot;width&quot;:480.1374803149606}"/>
</p:tagLst>
</file>

<file path=ppt/tags/tag133.xml><?xml version="1.0" encoding="utf-8"?>
<p:tagLst xmlns:p="http://schemas.openxmlformats.org/presentationml/2006/main">
  <p:tag name="KSO_WM_DIAGRAM_VIRTUALLY_FRAME" val="{&quot;height&quot;:221.7,&quot;left&quot;:173.56251968503938,&quot;top&quot;:94.3,&quot;width&quot;:480.1374803149606}"/>
</p:tagLst>
</file>

<file path=ppt/tags/tag134.xml><?xml version="1.0" encoding="utf-8"?>
<p:tagLst xmlns:p="http://schemas.openxmlformats.org/presentationml/2006/main">
  <p:tag name="KSO_WM_DIAGRAM_VIRTUALLY_FRAME" val="{&quot;height&quot;:221.7,&quot;left&quot;:173.56251968503938,&quot;top&quot;:94.3,&quot;width&quot;:480.1374803149606}"/>
</p:tagLst>
</file>

<file path=ppt/tags/tag135.xml><?xml version="1.0" encoding="utf-8"?>
<p:tagLst xmlns:p="http://schemas.openxmlformats.org/presentationml/2006/main">
  <p:tag name="KSO_WM_DIAGRAM_VIRTUALLY_FRAME" val="{&quot;height&quot;:334.2,&quot;left&quot;:87.6,&quot;top&quot;:36.7,&quot;width&quot;:500}"/>
</p:tagLst>
</file>

<file path=ppt/tags/tag136.xml><?xml version="1.0" encoding="utf-8"?>
<p:tagLst xmlns:p="http://schemas.openxmlformats.org/presentationml/2006/main">
  <p:tag name="KSO_WM_DIAGRAM_VIRTUALLY_FRAME" val="{&quot;height&quot;:334.2,&quot;left&quot;:87.6,&quot;top&quot;:36.7,&quot;width&quot;:500}"/>
</p:tagLst>
</file>

<file path=ppt/tags/tag137.xml><?xml version="1.0" encoding="utf-8"?>
<p:tagLst xmlns:p="http://schemas.openxmlformats.org/presentationml/2006/main">
  <p:tag name="KSO_WM_DIAGRAM_VIRTUALLY_FRAME" val="{&quot;height&quot;:334.2,&quot;left&quot;:87.6,&quot;top&quot;:36.7,&quot;width&quot;:500}"/>
</p:tagLst>
</file>

<file path=ppt/tags/tag138.xml><?xml version="1.0" encoding="utf-8"?>
<p:tagLst xmlns:p="http://schemas.openxmlformats.org/presentationml/2006/main">
  <p:tag name="KSO_WM_BEAUTIFY_FLAG" val=""/>
  <p:tag name="KSO_WM_DIAGRAM_VIRTUALLY_FRAME" val="{&quot;height&quot;:334.2,&quot;left&quot;:87.6,&quot;top&quot;:36.7,&quot;width&quot;:500}"/>
</p:tagLst>
</file>

<file path=ppt/tags/tag139.xml><?xml version="1.0" encoding="utf-8"?>
<p:tagLst xmlns:p="http://schemas.openxmlformats.org/presentationml/2006/main">
  <p:tag name="KSO_WM_BEAUTIFY_FLAG" val=""/>
  <p:tag name="KSO_WM_DIAGRAM_VIRTUALLY_FRAME" val="{&quot;height&quot;:334.2,&quot;left&quot;:87.6,&quot;top&quot;:36.7,&quot;width&quot;:50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BEAUTIFY_FLAG" val=""/>
  <p:tag name="KSO_WM_DIAGRAM_VIRTUALLY_FRAME" val="{&quot;height&quot;:334.2,&quot;left&quot;:87.6,&quot;top&quot;:36.7,&quot;width&quot;:500}"/>
</p:tagLst>
</file>

<file path=ppt/tags/tag141.xml><?xml version="1.0" encoding="utf-8"?>
<p:tagLst xmlns:p="http://schemas.openxmlformats.org/presentationml/2006/main">
  <p:tag name="KSO_WM_DIAGRAM_VIRTUALLY_FRAME" val="{&quot;height&quot;:101.75,&quot;left&quot;:31.15,&quot;top&quot;:92.85,&quot;width&quot;:622.5}"/>
</p:tagLst>
</file>

<file path=ppt/tags/tag142.xml><?xml version="1.0" encoding="utf-8"?>
<p:tagLst xmlns:p="http://schemas.openxmlformats.org/presentationml/2006/main">
  <p:tag name="KSO_WM_DIAGRAM_VIRTUALLY_FRAME" val="{&quot;height&quot;:104.45,&quot;left&quot;:31.15,&quot;top&quot;:92.85,&quot;width&quot;:622.5}"/>
</p:tagLst>
</file>

<file path=ppt/tags/tag143.xml><?xml version="1.0" encoding="utf-8"?>
<p:tagLst xmlns:p="http://schemas.openxmlformats.org/presentationml/2006/main">
  <p:tag name="KSO_WM_DIAGRAM_VIRTUALLY_FRAME" val="{&quot;height&quot;:104.45,&quot;left&quot;:31.15,&quot;top&quot;:92.85,&quot;width&quot;:622.5}"/>
</p:tagLst>
</file>

<file path=ppt/tags/tag144.xml><?xml version="1.0" encoding="utf-8"?>
<p:tagLst xmlns:p="http://schemas.openxmlformats.org/presentationml/2006/main">
  <p:tag name="KSO_WM_DIAGRAM_VIRTUALLY_FRAME" val="{&quot;height&quot;:104.45,&quot;left&quot;:31.15,&quot;top&quot;:92.85,&quot;width&quot;:622.5}"/>
</p:tagLst>
</file>

<file path=ppt/tags/tag145.xml><?xml version="1.0" encoding="utf-8"?>
<p:tagLst xmlns:p="http://schemas.openxmlformats.org/presentationml/2006/main">
  <p:tag name="KSO_WM_DIAGRAM_VIRTUALLY_FRAME" val="{&quot;height&quot;:104.45,&quot;left&quot;:31.15,&quot;top&quot;:92.85,&quot;width&quot;:622.5}"/>
</p:tagLst>
</file>

<file path=ppt/tags/tag146.xml><?xml version="1.0" encoding="utf-8"?>
<p:tagLst xmlns:p="http://schemas.openxmlformats.org/presentationml/2006/main">
  <p:tag name="KSO_WM_DIAGRAM_VIRTUALLY_FRAME" val="{&quot;height&quot;:104.45,&quot;left&quot;:31.15,&quot;top&quot;:92.85,&quot;width&quot;:622.5}"/>
</p:tagLst>
</file>

<file path=ppt/tags/tag147.xml><?xml version="1.0" encoding="utf-8"?>
<p:tagLst xmlns:p="http://schemas.openxmlformats.org/presentationml/2006/main">
  <p:tag name="KSO_WM_DIAGRAM_VIRTUALLY_FRAME" val="{&quot;height&quot;:104.45,&quot;left&quot;:31.15,&quot;top&quot;:92.85,&quot;width&quot;:622.5}"/>
</p:tagLst>
</file>

<file path=ppt/tags/tag148.xml><?xml version="1.0" encoding="utf-8"?>
<p:tagLst xmlns:p="http://schemas.openxmlformats.org/presentationml/2006/main">
  <p:tag name="KSO_WM_DIAGRAM_VIRTUALLY_FRAME" val="{&quot;height&quot;:101.75,&quot;left&quot;:31.15,&quot;top&quot;:92.85,&quot;width&quot;:622.5}"/>
</p:tagLst>
</file>

<file path=ppt/tags/tag149.xml><?xml version="1.0" encoding="utf-8"?>
<p:tagLst xmlns:p="http://schemas.openxmlformats.org/presentationml/2006/main">
  <p:tag name="KSO_WM_UNIT_PLACING_PICTURE_USER_VIEWPORT" val="{&quot;height&quot;:3870,&quot;width&quot;:387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RESOURCE_RECORD_KEY" val="{&quot;13&quot;:[4646982]}"/>
</p:tagLst>
</file>

<file path=ppt/tags/tag154.xml><?xml version="1.0" encoding="utf-8"?>
<p:tagLst xmlns:p="http://schemas.openxmlformats.org/presentationml/2006/main">
  <p:tag name="COMMONDATA" val="eyJoZGlkIjoiN2JiMTI1N2Y5ZDk2MTViYzdjMDFjMjIwNmNhY2VlY2QifQ=="/>
  <p:tag name="KSO_WPP_MARK_KEY" val="72db1496-f86a-421e-a03f-7698749d013e"/>
  <p:tag name="commondata" val="eyJoZGlkIjoiZjFmZWIzNDg2MmIzZjExOTIzMmViNTBmYTMwYTk0ZWYifQ=="/>
  <p:tag name="resource_record_key" val="{&quot;13&quot;:[464698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
      <a:dk1>
        <a:srgbClr val="000000"/>
      </a:dk1>
      <a:lt1>
        <a:srgbClr val="FFFFFF"/>
      </a:lt1>
      <a:dk2>
        <a:srgbClr val="A7A7A7"/>
      </a:dk2>
      <a:lt2>
        <a:srgbClr val="535353"/>
      </a:lt2>
      <a:accent1>
        <a:srgbClr val="DF0024"/>
      </a:accent1>
      <a:accent2>
        <a:srgbClr val="C0504D"/>
      </a:accent2>
      <a:accent3>
        <a:srgbClr val="FFFFFF"/>
      </a:accent3>
      <a:accent4>
        <a:srgbClr val="000000"/>
      </a:accent4>
      <a:accent5>
        <a:srgbClr val="ECAAAB"/>
      </a:accent5>
      <a:accent6>
        <a:srgbClr val="AC4744"/>
      </a:accent6>
      <a:hlink>
        <a:srgbClr val="0000FF"/>
      </a:hlink>
      <a:folHlink>
        <a:srgbClr val="FF00FF"/>
      </a:folHlink>
    </a:clrScheme>
    <a:fontScheme name="">
      <a:majorFont>
        <a:latin typeface="Calibri"/>
        <a:ea typeface="Calibri"/>
        <a:cs typeface=""/>
      </a:majorFont>
      <a:minorFont>
        <a:latin typeface="Calibri"/>
        <a:ea typeface="Calibr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a:themeElements>
    <a:clrScheme name="">
      <a:dk1>
        <a:srgbClr val="000000"/>
      </a:dk1>
      <a:lt1>
        <a:srgbClr val="FFFFFF"/>
      </a:lt1>
      <a:dk2>
        <a:srgbClr val="A7A7A7"/>
      </a:dk2>
      <a:lt2>
        <a:srgbClr val="535353"/>
      </a:lt2>
      <a:accent1>
        <a:srgbClr val="DF0024"/>
      </a:accent1>
      <a:accent2>
        <a:srgbClr val="C0504D"/>
      </a:accent2>
      <a:accent3>
        <a:srgbClr val="FFFFFF"/>
      </a:accent3>
      <a:accent4>
        <a:srgbClr val="000000"/>
      </a:accent4>
      <a:accent5>
        <a:srgbClr val="ECAAAB"/>
      </a:accent5>
      <a:accent6>
        <a:srgbClr val="AC4744"/>
      </a:accent6>
      <a:hlink>
        <a:srgbClr val="0000FF"/>
      </a:hlink>
      <a:folHlink>
        <a:srgbClr val="FF00FF"/>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3462</Words>
  <Application>WPS 演示</Application>
  <PresentationFormat>全屏显示(16:9)</PresentationFormat>
  <Paragraphs>260</Paragraphs>
  <Slides>28</Slides>
  <Notes>5</Notes>
  <HiddenSlides>0</HiddenSlides>
  <MMClips>0</MMClips>
  <ScaleCrop>false</ScaleCrop>
  <HeadingPairs>
    <vt:vector size="8" baseType="variant">
      <vt:variant>
        <vt:lpstr>已用的字体</vt:lpstr>
      </vt:variant>
      <vt:variant>
        <vt:i4>15</vt:i4>
      </vt:variant>
      <vt:variant>
        <vt:lpstr>主题</vt:lpstr>
      </vt:variant>
      <vt:variant>
        <vt:i4>5</vt:i4>
      </vt:variant>
      <vt:variant>
        <vt:lpstr>嵌入 OLE 服务器</vt:lpstr>
      </vt:variant>
      <vt:variant>
        <vt:i4>1</vt:i4>
      </vt:variant>
      <vt:variant>
        <vt:lpstr>幻灯片标题</vt:lpstr>
      </vt:variant>
      <vt:variant>
        <vt:i4>28</vt:i4>
      </vt:variant>
    </vt:vector>
  </HeadingPairs>
  <TitlesOfParts>
    <vt:vector size="49" baseType="lpstr">
      <vt:lpstr>Arial</vt:lpstr>
      <vt:lpstr>宋体</vt:lpstr>
      <vt:lpstr>Wingdings</vt:lpstr>
      <vt:lpstr>Calibri</vt:lpstr>
      <vt:lpstr>微软雅黑</vt:lpstr>
      <vt:lpstr>Wingdings</vt:lpstr>
      <vt:lpstr>Microsoft YaHei Bold</vt:lpstr>
      <vt:lpstr>Microsoft YaHei Regular</vt:lpstr>
      <vt:lpstr>DIN Alternate</vt:lpstr>
      <vt:lpstr>Vrinda</vt:lpstr>
      <vt:lpstr>Calibri</vt:lpstr>
      <vt:lpstr>Arial Unicode MS</vt:lpstr>
      <vt:lpstr>方正清仿宋 简 Bold</vt:lpstr>
      <vt:lpstr>Saturday Sans Regular</vt:lpstr>
      <vt:lpstr>Algerian</vt:lpstr>
      <vt:lpstr>Office 主题</vt:lpstr>
      <vt:lpstr>1_自定义设计方案</vt:lpstr>
      <vt:lpstr>4_自定义设计方案</vt:lpstr>
      <vt:lpstr>2_自定义设计方案</vt:lpstr>
      <vt:lpstr>自定义设计方案</vt:lpstr>
      <vt:lpstr>Package</vt:lpstr>
      <vt:lpstr>PowerPoint 演示文稿</vt:lpstr>
      <vt:lpstr>PowerPoint 演示文稿</vt:lpstr>
      <vt:lpstr>一、平台角色介绍</vt:lpstr>
      <vt:lpstr>PowerPoint 演示文稿</vt:lpstr>
      <vt:lpstr>     三、平台操作指南     1.电脑网页端登录 </vt:lpstr>
      <vt:lpstr>3.4 查看统计报表点击左侧导航栏“统计报表”按钮 点击功能菜单中对应的报表 通过“院系/专业/班级”、“学年/学期”等筛选需要的数据 点击“自定义表格”按钮，可以选择表格显示的维度 5.  点击“批量导出”按钮，导出筛选的数据，跳转到下载中心进行下载   2、规则设置（仅校级管理可设置）：到下载中心下载时，如果表格较下载状态会显示“报表生成中”，请等待片刻即可。如长时间还是显示“报表生成中”，可按键盘“F5”键，刷新网页。</vt:lpstr>
      <vt:lpstr>3、基础信息管理</vt:lpstr>
      <vt:lpstr>3.2 学籍异动</vt:lpstr>
      <vt:lpstr>3.3 教师信息新增及权限设置</vt:lpstr>
      <vt:lpstr>4、基地/实习点管理</vt:lpstr>
      <vt:lpstr>4.2 基地/实习点-批量导入</vt:lpstr>
      <vt:lpstr>5、导入（新增）实践课程</vt:lpstr>
      <vt:lpstr>3.4 查看统计报表点击左侧导航栏“统计报表”按钮 点击功能菜单中对应的报表 通过“院系/专业/班级”、“学年/学期”等筛选需要的数据 点击“自定义表格”按钮，可以选择表格显示的维度 5.  点击“批量导出”按钮，导出筛选的数据，跳转到下载中心进行下载  温馨提示：到下载中心下载时，如果表格较大，报表下载状态会显示“报表生成中”，请等待片刻即可。如长时间还是显示“报表生成中”，可按键盘“F5”键，刷新网页。</vt:lpstr>
      <vt:lpstr>7、数据监控数据              7.1学生实习监控 </vt:lpstr>
      <vt:lpstr>7.2 数据监控数据-实习安排监控</vt:lpstr>
      <vt:lpstr>7.3 数据监控数据-教师指导数据</vt:lpstr>
      <vt:lpstr>7.4 数据监控数据-实习周统计</vt:lpstr>
      <vt:lpstr>3.4 查看统计报表点击左侧导航栏“统计报表”按钮 点击功能菜单中对应的报表 通过“院系/专业/班级”、“学年/学期”等筛选需要的数据 点击“自定义表格”按钮，可以选择表格显示的维度 5.  点击“批量导出”按钮，导出筛选的数据，跳转到下载中心进行下载  温馨提示：到下载中心下载时，如果表格较大，报表下载状态会显示“报表生成中”，请等待片刻即可。如长时间还是显示“报表生成中”，可按键盘“F5”键，刷新网页。</vt:lpstr>
      <vt:lpstr>3.4 查看统计报表点击左侧导航栏“统计报表”按钮 点击功能菜单中对应的报表 通过“院系/专业/班级”、“学年/学期”等筛选需要的数据 点击“自定义表格”按钮，可以选择表格显示的维度 5.  点击“批量导出”按钮，导出筛选的数据，跳转到下载中心进行下载  温馨提示：到下载中心下载时，如果表格较大，报表下载状态会显示“报表生成中”，请等待片刻即可。如长时间还是显示“报表生成中”，可按键盘“F5”键，刷新网页。</vt:lpstr>
      <vt:lpstr>9、实习数据上报-导出上报数据</vt:lpstr>
      <vt:lpstr>10、更多功能 </vt:lpstr>
      <vt:lpstr>   10.2通知公告 ①  从右侧铃铛图标点击； ②  点击学校公告； ③  填写公告内容，选择发送对象，发布公告</vt:lpstr>
      <vt:lpstr>10.3.1微信小程序-登录</vt:lpstr>
      <vt:lpstr> </vt:lpstr>
      <vt:lpstr>10.3.3小程序-大数据</vt:lpstr>
      <vt:lpstr>10.3.4 小程序-消息</vt:lpstr>
      <vt:lpstr>10.3.5 小程序-我的-客服与反馈</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AAAA---梦婷</cp:lastModifiedBy>
  <cp:revision>721</cp:revision>
  <dcterms:created xsi:type="dcterms:W3CDTF">2025-02-21T09:06:00Z</dcterms:created>
  <dcterms:modified xsi:type="dcterms:W3CDTF">2025-08-20T08:04:04Z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1FC803F3E661881EB713B8675738244A_43</vt:lpwstr>
  </property>
</Properties>
</file>